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8" r:id="rId3"/>
    <p:sldId id="604" r:id="rId4"/>
    <p:sldId id="575" r:id="rId5"/>
    <p:sldId id="594" r:id="rId6"/>
    <p:sldId id="595" r:id="rId7"/>
    <p:sldId id="596" r:id="rId8"/>
    <p:sldId id="1073" r:id="rId9"/>
    <p:sldId id="1074" r:id="rId10"/>
    <p:sldId id="592" r:id="rId11"/>
    <p:sldId id="1012" r:id="rId12"/>
    <p:sldId id="1016" r:id="rId13"/>
    <p:sldId id="1024" r:id="rId14"/>
    <p:sldId id="1019" r:id="rId15"/>
    <p:sldId id="1007" r:id="rId16"/>
    <p:sldId id="600" r:id="rId17"/>
    <p:sldId id="602" r:id="rId18"/>
    <p:sldId id="606" r:id="rId19"/>
    <p:sldId id="607" r:id="rId20"/>
    <p:sldId id="1035" r:id="rId21"/>
    <p:sldId id="1041" r:id="rId22"/>
    <p:sldId id="1067" r:id="rId23"/>
    <p:sldId id="1068" r:id="rId24"/>
    <p:sldId id="1069" r:id="rId25"/>
    <p:sldId id="1043" r:id="rId26"/>
    <p:sldId id="1044" r:id="rId27"/>
    <p:sldId id="1045" r:id="rId28"/>
    <p:sldId id="1046" r:id="rId29"/>
    <p:sldId id="1047" r:id="rId30"/>
    <p:sldId id="1040" r:id="rId31"/>
    <p:sldId id="1037" r:id="rId32"/>
    <p:sldId id="1072" r:id="rId33"/>
    <p:sldId id="1038" r:id="rId34"/>
    <p:sldId id="590" r:id="rId35"/>
    <p:sldId id="1049" r:id="rId36"/>
    <p:sldId id="1048" r:id="rId37"/>
    <p:sldId id="1053" r:id="rId38"/>
    <p:sldId id="1054" r:id="rId39"/>
    <p:sldId id="1063" r:id="rId40"/>
    <p:sldId id="1060" r:id="rId41"/>
    <p:sldId id="1059" r:id="rId42"/>
    <p:sldId id="1061" r:id="rId43"/>
    <p:sldId id="1057" r:id="rId44"/>
    <p:sldId id="1056" r:id="rId45"/>
    <p:sldId id="27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0"/>
    <a:srgbClr val="7FB3C7"/>
    <a:srgbClr val="BFD9E3"/>
    <a:srgbClr val="7BB6B3"/>
    <a:srgbClr val="FFFFFF"/>
    <a:srgbClr val="CDA715"/>
    <a:srgbClr val="F8D200"/>
    <a:srgbClr val="FFF7D6"/>
    <a:srgbClr val="F0EDFF"/>
    <a:srgbClr val="3A4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0CFFE-7ED9-463D-849F-777925FCB430}" v="1" dt="2023-11-08T08:29:39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2024" autoAdjust="0"/>
  </p:normalViewPr>
  <p:slideViewPr>
    <p:cSldViewPr snapToGrid="0">
      <p:cViewPr varScale="1">
        <p:scale>
          <a:sx n="52" d="100"/>
          <a:sy n="52" d="100"/>
        </p:scale>
        <p:origin x="56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ita Iucu" userId="6840f7eef9030f71" providerId="LiveId" clId="{7A40CFFE-7ED9-463D-849F-777925FCB430}"/>
    <pc:docChg chg="undo custSel modSld">
      <pc:chgData name="Romita Iucu" userId="6840f7eef9030f71" providerId="LiveId" clId="{7A40CFFE-7ED9-463D-849F-777925FCB430}" dt="2023-11-08T08:29:39.456" v="7"/>
      <pc:docMkLst>
        <pc:docMk/>
      </pc:docMkLst>
      <pc:sldChg chg="addSp delSp modSp mod modAnim">
        <pc:chgData name="Romita Iucu" userId="6840f7eef9030f71" providerId="LiveId" clId="{7A40CFFE-7ED9-463D-849F-777925FCB430}" dt="2023-11-08T08:29:39.456" v="7"/>
        <pc:sldMkLst>
          <pc:docMk/>
          <pc:sldMk cId="2027681168" sldId="606"/>
        </pc:sldMkLst>
        <pc:spChg chg="add del mod">
          <ac:chgData name="Romita Iucu" userId="6840f7eef9030f71" providerId="LiveId" clId="{7A40CFFE-7ED9-463D-849F-777925FCB430}" dt="2023-11-08T08:28:08.601" v="3" actId="11529"/>
          <ac:spMkLst>
            <pc:docMk/>
            <pc:sldMk cId="2027681168" sldId="606"/>
            <ac:spMk id="5" creationId="{B911596C-A060-C2EB-B737-72C82753068A}"/>
          </ac:spMkLst>
        </pc:spChg>
        <pc:spChg chg="add mod">
          <ac:chgData name="Romita Iucu" userId="6840f7eef9030f71" providerId="LiveId" clId="{7A40CFFE-7ED9-463D-849F-777925FCB430}" dt="2023-11-08T08:29:10.996" v="6" actId="688"/>
          <ac:spMkLst>
            <pc:docMk/>
            <pc:sldMk cId="2027681168" sldId="606"/>
            <ac:spMk id="6" creationId="{8667E6B7-132E-E5B4-5E2A-893E85C3C74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00CF1-0AD1-460A-9173-439968B8C08C}" type="doc">
      <dgm:prSet loTypeId="urn:microsoft.com/office/officeart/2005/8/layout/chevron1" loCatId="process" qsTypeId="urn:microsoft.com/office/officeart/2005/8/quickstyle/3d1" qsCatId="3D" csTypeId="urn:microsoft.com/office/officeart/2005/8/colors/accent5_5" csCatId="accent5" phldr="1"/>
      <dgm:spPr/>
    </dgm:pt>
    <dgm:pt modelId="{61AF4DF2-F2DD-4140-A133-0A01AD854B09}">
      <dgm:prSet phldrT="[Text]" custT="1"/>
      <dgm:spPr/>
      <dgm:t>
        <a:bodyPr/>
        <a:lstStyle/>
        <a:p>
          <a:r>
            <a:rPr lang="ro-RO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Define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/>
          </a:endParaRPr>
        </a:p>
      </dgm:t>
    </dgm:pt>
    <dgm:pt modelId="{D2B2B787-BE5F-4CA9-9410-08E5B983075E}" type="parTrans" cxnId="{844BCE85-EE68-4075-9BC1-95FC0E1D6D66}">
      <dgm:prSet/>
      <dgm:spPr/>
      <dgm:t>
        <a:bodyPr/>
        <a:lstStyle/>
        <a:p>
          <a:endParaRPr lang="en-US"/>
        </a:p>
      </dgm:t>
    </dgm:pt>
    <dgm:pt modelId="{E2217CEC-6B26-4C06-A217-21278753E256}" type="sibTrans" cxnId="{844BCE85-EE68-4075-9BC1-95FC0E1D6D66}">
      <dgm:prSet/>
      <dgm:spPr/>
      <dgm:t>
        <a:bodyPr/>
        <a:lstStyle/>
        <a:p>
          <a:endParaRPr lang="en-US"/>
        </a:p>
      </dgm:t>
    </dgm:pt>
    <dgm:pt modelId="{6E1E4C7E-C428-4495-80A8-672EAE22C064}">
      <dgm:prSet phldrT="[Text]" custT="1"/>
      <dgm:spPr/>
      <dgm:t>
        <a:bodyPr/>
        <a:lstStyle/>
        <a:p>
          <a:r>
            <a:rPr lang="ro-RO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Develop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157B36-AD85-47EE-8D32-2691BB7CC1A9}" type="parTrans" cxnId="{4B7F7746-201E-41EA-9115-77EC55351206}">
      <dgm:prSet/>
      <dgm:spPr/>
      <dgm:t>
        <a:bodyPr/>
        <a:lstStyle/>
        <a:p>
          <a:endParaRPr lang="en-US"/>
        </a:p>
      </dgm:t>
    </dgm:pt>
    <dgm:pt modelId="{466561BA-3517-409A-8801-577C6A4EAE31}" type="sibTrans" cxnId="{4B7F7746-201E-41EA-9115-77EC55351206}">
      <dgm:prSet/>
      <dgm:spPr/>
      <dgm:t>
        <a:bodyPr/>
        <a:lstStyle/>
        <a:p>
          <a:endParaRPr lang="en-US"/>
        </a:p>
      </dgm:t>
    </dgm:pt>
    <dgm:pt modelId="{690F8766-783B-4C8F-88C1-F675589F9071}">
      <dgm:prSet phldrT="[Text]" custT="1"/>
      <dgm:spPr/>
      <dgm:t>
        <a:bodyPr/>
        <a:lstStyle/>
        <a:p>
          <a:r>
            <a:rPr lang="ro-RO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Implement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F9413C6-8F21-4AEE-90BF-F4A626A79393}" type="parTrans" cxnId="{543495C1-78FF-425E-9193-90B385FA58AC}">
      <dgm:prSet/>
      <dgm:spPr/>
      <dgm:t>
        <a:bodyPr/>
        <a:lstStyle/>
        <a:p>
          <a:endParaRPr lang="en-US"/>
        </a:p>
      </dgm:t>
    </dgm:pt>
    <dgm:pt modelId="{931025D8-29D1-47FE-A0BD-3EF72FE297FA}" type="sibTrans" cxnId="{543495C1-78FF-425E-9193-90B385FA58AC}">
      <dgm:prSet/>
      <dgm:spPr/>
      <dgm:t>
        <a:bodyPr/>
        <a:lstStyle/>
        <a:p>
          <a:endParaRPr lang="en-US"/>
        </a:p>
      </dgm:t>
    </dgm:pt>
    <dgm:pt modelId="{079D8655-0C81-41A2-811F-BF75C693FD2F}">
      <dgm:prSet phldrT="[Text]" custT="1"/>
      <dgm:spPr/>
      <dgm:t>
        <a:bodyPr/>
        <a:lstStyle/>
        <a:p>
          <a:r>
            <a:rPr lang="ro-RO" sz="25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Recognise</a:t>
          </a:r>
          <a:endParaRPr lang="en-US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F761918-E619-455E-BD07-579680952BFB}" type="parTrans" cxnId="{0360BECB-8608-4755-90BC-B5B4047A0D3A}">
      <dgm:prSet/>
      <dgm:spPr/>
      <dgm:t>
        <a:bodyPr/>
        <a:lstStyle/>
        <a:p>
          <a:endParaRPr lang="en-US"/>
        </a:p>
      </dgm:t>
    </dgm:pt>
    <dgm:pt modelId="{9DA95EA3-9A69-4709-BCFC-BCC444251C41}" type="sibTrans" cxnId="{0360BECB-8608-4755-90BC-B5B4047A0D3A}">
      <dgm:prSet/>
      <dgm:spPr/>
      <dgm:t>
        <a:bodyPr/>
        <a:lstStyle/>
        <a:p>
          <a:endParaRPr lang="en-US"/>
        </a:p>
      </dgm:t>
    </dgm:pt>
    <dgm:pt modelId="{A584E926-BF93-4781-BF4C-0E01947B3C77}" type="pres">
      <dgm:prSet presAssocID="{8E300CF1-0AD1-460A-9173-439968B8C08C}" presName="Name0" presStyleCnt="0">
        <dgm:presLayoutVars>
          <dgm:dir/>
          <dgm:animLvl val="lvl"/>
          <dgm:resizeHandles val="exact"/>
        </dgm:presLayoutVars>
      </dgm:prSet>
      <dgm:spPr/>
    </dgm:pt>
    <dgm:pt modelId="{6A5108FA-C8A3-401D-AE8E-D645CE2D9DDA}" type="pres">
      <dgm:prSet presAssocID="{61AF4DF2-F2DD-4140-A133-0A01AD854B0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A34D5F3-CDB6-4092-9F19-D17F300BA28E}" type="pres">
      <dgm:prSet presAssocID="{E2217CEC-6B26-4C06-A217-21278753E256}" presName="parTxOnlySpace" presStyleCnt="0"/>
      <dgm:spPr/>
    </dgm:pt>
    <dgm:pt modelId="{DA771AA8-671B-4945-8A65-9E0BBABDB7E0}" type="pres">
      <dgm:prSet presAssocID="{6E1E4C7E-C428-4495-80A8-672EAE22C06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534145A-43F6-4AA6-9353-4C2A21CD79B9}" type="pres">
      <dgm:prSet presAssocID="{466561BA-3517-409A-8801-577C6A4EAE31}" presName="parTxOnlySpace" presStyleCnt="0"/>
      <dgm:spPr/>
    </dgm:pt>
    <dgm:pt modelId="{9EC1357E-6EF9-4E38-9434-C703640772D0}" type="pres">
      <dgm:prSet presAssocID="{690F8766-783B-4C8F-88C1-F675589F907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7764DF0-0BC5-4C00-8765-8A22AA0B165B}" type="pres">
      <dgm:prSet presAssocID="{931025D8-29D1-47FE-A0BD-3EF72FE297FA}" presName="parTxOnlySpace" presStyleCnt="0"/>
      <dgm:spPr/>
    </dgm:pt>
    <dgm:pt modelId="{42E14272-3E72-4954-8583-FFB59C965299}" type="pres">
      <dgm:prSet presAssocID="{079D8655-0C81-41A2-811F-BF75C693FD2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6D2B413-2D56-46E7-B447-0EA6CA813A34}" type="presOf" srcId="{079D8655-0C81-41A2-811F-BF75C693FD2F}" destId="{42E14272-3E72-4954-8583-FFB59C965299}" srcOrd="0" destOrd="0" presId="urn:microsoft.com/office/officeart/2005/8/layout/chevron1"/>
    <dgm:cxn modelId="{4B7F7746-201E-41EA-9115-77EC55351206}" srcId="{8E300CF1-0AD1-460A-9173-439968B8C08C}" destId="{6E1E4C7E-C428-4495-80A8-672EAE22C064}" srcOrd="1" destOrd="0" parTransId="{AC157B36-AD85-47EE-8D32-2691BB7CC1A9}" sibTransId="{466561BA-3517-409A-8801-577C6A4EAE31}"/>
    <dgm:cxn modelId="{447DEE4E-8FE1-4F20-B67B-3D2CC406080C}" type="presOf" srcId="{6E1E4C7E-C428-4495-80A8-672EAE22C064}" destId="{DA771AA8-671B-4945-8A65-9E0BBABDB7E0}" srcOrd="0" destOrd="0" presId="urn:microsoft.com/office/officeart/2005/8/layout/chevron1"/>
    <dgm:cxn modelId="{7D140172-B9C8-418E-88E1-6EDD822024A7}" type="presOf" srcId="{61AF4DF2-F2DD-4140-A133-0A01AD854B09}" destId="{6A5108FA-C8A3-401D-AE8E-D645CE2D9DDA}" srcOrd="0" destOrd="0" presId="urn:microsoft.com/office/officeart/2005/8/layout/chevron1"/>
    <dgm:cxn modelId="{844BCE85-EE68-4075-9BC1-95FC0E1D6D66}" srcId="{8E300CF1-0AD1-460A-9173-439968B8C08C}" destId="{61AF4DF2-F2DD-4140-A133-0A01AD854B09}" srcOrd="0" destOrd="0" parTransId="{D2B2B787-BE5F-4CA9-9410-08E5B983075E}" sibTransId="{E2217CEC-6B26-4C06-A217-21278753E256}"/>
    <dgm:cxn modelId="{543495C1-78FF-425E-9193-90B385FA58AC}" srcId="{8E300CF1-0AD1-460A-9173-439968B8C08C}" destId="{690F8766-783B-4C8F-88C1-F675589F9071}" srcOrd="2" destOrd="0" parTransId="{5F9413C6-8F21-4AEE-90BF-F4A626A79393}" sibTransId="{931025D8-29D1-47FE-A0BD-3EF72FE297FA}"/>
    <dgm:cxn modelId="{EE7869C5-F1D9-4428-A5D3-0F21774BA735}" type="presOf" srcId="{690F8766-783B-4C8F-88C1-F675589F9071}" destId="{9EC1357E-6EF9-4E38-9434-C703640772D0}" srcOrd="0" destOrd="0" presId="urn:microsoft.com/office/officeart/2005/8/layout/chevron1"/>
    <dgm:cxn modelId="{0360BECB-8608-4755-90BC-B5B4047A0D3A}" srcId="{8E300CF1-0AD1-460A-9173-439968B8C08C}" destId="{079D8655-0C81-41A2-811F-BF75C693FD2F}" srcOrd="3" destOrd="0" parTransId="{1F761918-E619-455E-BD07-579680952BFB}" sibTransId="{9DA95EA3-9A69-4709-BCFC-BCC444251C41}"/>
    <dgm:cxn modelId="{103D81D3-8FB2-4E01-9519-1D717CA2BB82}" type="presOf" srcId="{8E300CF1-0AD1-460A-9173-439968B8C08C}" destId="{A584E926-BF93-4781-BF4C-0E01947B3C77}" srcOrd="0" destOrd="0" presId="urn:microsoft.com/office/officeart/2005/8/layout/chevron1"/>
    <dgm:cxn modelId="{18C92164-4ED2-40C3-9D8E-B7751A331251}" type="presParOf" srcId="{A584E926-BF93-4781-BF4C-0E01947B3C77}" destId="{6A5108FA-C8A3-401D-AE8E-D645CE2D9DDA}" srcOrd="0" destOrd="0" presId="urn:microsoft.com/office/officeart/2005/8/layout/chevron1"/>
    <dgm:cxn modelId="{D2B31478-58C7-4F98-A1FE-2C7CBE23EB5A}" type="presParOf" srcId="{A584E926-BF93-4781-BF4C-0E01947B3C77}" destId="{7A34D5F3-CDB6-4092-9F19-D17F300BA28E}" srcOrd="1" destOrd="0" presId="urn:microsoft.com/office/officeart/2005/8/layout/chevron1"/>
    <dgm:cxn modelId="{28F5076C-D725-4CA6-BBBD-69197615CEA4}" type="presParOf" srcId="{A584E926-BF93-4781-BF4C-0E01947B3C77}" destId="{DA771AA8-671B-4945-8A65-9E0BBABDB7E0}" srcOrd="2" destOrd="0" presId="urn:microsoft.com/office/officeart/2005/8/layout/chevron1"/>
    <dgm:cxn modelId="{416E45EE-5C2E-4019-BFED-35665C4613A7}" type="presParOf" srcId="{A584E926-BF93-4781-BF4C-0E01947B3C77}" destId="{D534145A-43F6-4AA6-9353-4C2A21CD79B9}" srcOrd="3" destOrd="0" presId="urn:microsoft.com/office/officeart/2005/8/layout/chevron1"/>
    <dgm:cxn modelId="{C60EC664-3266-436C-A494-7CF3571D7BAF}" type="presParOf" srcId="{A584E926-BF93-4781-BF4C-0E01947B3C77}" destId="{9EC1357E-6EF9-4E38-9434-C703640772D0}" srcOrd="4" destOrd="0" presId="urn:microsoft.com/office/officeart/2005/8/layout/chevron1"/>
    <dgm:cxn modelId="{25CB8DA8-733D-4153-8A66-BEC536C7BED8}" type="presParOf" srcId="{A584E926-BF93-4781-BF4C-0E01947B3C77}" destId="{77764DF0-0BC5-4C00-8765-8A22AA0B165B}" srcOrd="5" destOrd="0" presId="urn:microsoft.com/office/officeart/2005/8/layout/chevron1"/>
    <dgm:cxn modelId="{1EA3B7C2-0AD0-4246-9848-DEB7B1E3DE16}" type="presParOf" srcId="{A584E926-BF93-4781-BF4C-0E01947B3C77}" destId="{42E14272-3E72-4954-8583-FFB59C965299}" srcOrd="6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99F1C-7705-4BB7-813A-F1D6F7C9E92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6A22C1-57EA-44AB-B627-057B91353B96}">
      <dgm:prSet phldrT="[Text]"/>
      <dgm:spPr>
        <a:solidFill>
          <a:srgbClr val="7FB3C7"/>
        </a:solidFill>
      </dgm:spPr>
      <dgm:t>
        <a:bodyPr/>
        <a:lstStyle/>
        <a:p>
          <a:r>
            <a:rPr lang="en-US" b="1" dirty="0">
              <a:latin typeface="Roboto Black" panose="02000000000000000000" pitchFamily="2" charset="0"/>
              <a:ea typeface="Roboto Black" panose="02000000000000000000" pitchFamily="2" charset="0"/>
            </a:rPr>
            <a:t>Micro-credential</a:t>
          </a:r>
          <a:endParaRPr lang="en-GB" b="1" dirty="0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4431DBB2-D950-4D28-A688-202781EE3F97}" type="parTrans" cxnId="{5749E682-118A-48D4-93B0-3D7325D9ADD9}">
      <dgm:prSet/>
      <dgm:spPr/>
      <dgm:t>
        <a:bodyPr/>
        <a:lstStyle/>
        <a:p>
          <a:endParaRPr lang="en-GB"/>
        </a:p>
      </dgm:t>
    </dgm:pt>
    <dgm:pt modelId="{D1FB519C-179C-4B91-9B30-65E14454B020}" type="sibTrans" cxnId="{5749E682-118A-48D4-93B0-3D7325D9ADD9}">
      <dgm:prSet/>
      <dgm:spPr/>
      <dgm:t>
        <a:bodyPr/>
        <a:lstStyle/>
        <a:p>
          <a:endParaRPr lang="en-GB"/>
        </a:p>
      </dgm:t>
    </dgm:pt>
    <dgm:pt modelId="{48B89C15-DBE2-415F-80CE-1B8B7575DA70}">
      <dgm:prSet phldrT="[Text]"/>
      <dgm:spPr>
        <a:solidFill>
          <a:srgbClr val="0C2E32"/>
        </a:solidFill>
      </dgm:spPr>
      <dgm:t>
        <a:bodyPr/>
        <a:lstStyle/>
        <a:p>
          <a:r>
            <a:rPr lang="en-US" dirty="0">
              <a:latin typeface="Roboto Black" panose="02000000000000000000" pitchFamily="2" charset="0"/>
              <a:ea typeface="Roboto Black" panose="02000000000000000000" pitchFamily="2" charset="0"/>
            </a:rPr>
            <a:t>Certification</a:t>
          </a:r>
          <a:endParaRPr lang="en-GB" dirty="0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A54647F9-0AC0-4C1C-B401-834537563A23}" type="parTrans" cxnId="{B76716BC-11AD-44D5-A661-CABAB055AFA8}">
      <dgm:prSet/>
      <dgm:spPr>
        <a:solidFill>
          <a:srgbClr val="0C2E32"/>
        </a:solidFill>
      </dgm:spPr>
      <dgm:t>
        <a:bodyPr/>
        <a:lstStyle/>
        <a:p>
          <a:endParaRPr lang="en-GB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5EA41C9F-DE4C-4336-A95D-651DB3908D07}" type="sibTrans" cxnId="{B76716BC-11AD-44D5-A661-CABAB055AFA8}">
      <dgm:prSet/>
      <dgm:spPr/>
      <dgm:t>
        <a:bodyPr/>
        <a:lstStyle/>
        <a:p>
          <a:endParaRPr lang="en-GB"/>
        </a:p>
      </dgm:t>
    </dgm:pt>
    <dgm:pt modelId="{83392BD9-843F-4C01-BAEA-06AD3DB3BDAE}">
      <dgm:prSet phldrT="[Text]"/>
      <dgm:spPr>
        <a:solidFill>
          <a:srgbClr val="11454A"/>
        </a:solidFill>
      </dgm:spPr>
      <dgm:t>
        <a:bodyPr/>
        <a:lstStyle/>
        <a:p>
          <a:r>
            <a:rPr lang="en-US" dirty="0">
              <a:latin typeface="Roboto Black" panose="02000000000000000000" pitchFamily="2" charset="0"/>
              <a:ea typeface="Roboto Black" panose="02000000000000000000" pitchFamily="2" charset="0"/>
            </a:rPr>
            <a:t>Recognition</a:t>
          </a:r>
          <a:endParaRPr lang="en-GB" dirty="0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4E5A0F70-D345-4254-934C-7072A49608DD}" type="parTrans" cxnId="{73DC5599-9284-4C30-8D22-677CD0ADFD9A}">
      <dgm:prSet/>
      <dgm:spPr>
        <a:solidFill>
          <a:srgbClr val="11454A"/>
        </a:solidFill>
      </dgm:spPr>
      <dgm:t>
        <a:bodyPr/>
        <a:lstStyle/>
        <a:p>
          <a:endParaRPr lang="en-GB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18156D12-0EC6-41F6-BA56-E82EFDCCAA2C}" type="sibTrans" cxnId="{73DC5599-9284-4C30-8D22-677CD0ADFD9A}">
      <dgm:prSet/>
      <dgm:spPr/>
      <dgm:t>
        <a:bodyPr/>
        <a:lstStyle/>
        <a:p>
          <a:endParaRPr lang="en-GB"/>
        </a:p>
      </dgm:t>
    </dgm:pt>
    <dgm:pt modelId="{F33CD968-CE53-4C5A-ABE5-9B20994BE573}">
      <dgm:prSet phldrT="[Text]"/>
      <dgm:spPr>
        <a:solidFill>
          <a:srgbClr val="265A6F"/>
        </a:solidFill>
      </dgm:spPr>
      <dgm:t>
        <a:bodyPr/>
        <a:lstStyle/>
        <a:p>
          <a:r>
            <a:rPr lang="en-US" dirty="0">
              <a:latin typeface="Roboto Black" panose="02000000000000000000" pitchFamily="2" charset="0"/>
              <a:ea typeface="Roboto Black" panose="02000000000000000000" pitchFamily="2" charset="0"/>
            </a:rPr>
            <a:t>Learning Outcomes</a:t>
          </a:r>
          <a:endParaRPr lang="en-GB" dirty="0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69D7ACF0-5E2C-46C2-A622-E7E2082D8BD0}" type="parTrans" cxnId="{4E3BBE5F-23D6-4AF3-9680-86DC2FFCC711}">
      <dgm:prSet/>
      <dgm:spPr>
        <a:solidFill>
          <a:srgbClr val="265A6F"/>
        </a:solidFill>
      </dgm:spPr>
      <dgm:t>
        <a:bodyPr/>
        <a:lstStyle/>
        <a:p>
          <a:endParaRPr lang="en-GB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0BE6B83F-C9C8-44CC-A375-53AB429BDAB8}" type="sibTrans" cxnId="{4E3BBE5F-23D6-4AF3-9680-86DC2FFCC711}">
      <dgm:prSet/>
      <dgm:spPr/>
      <dgm:t>
        <a:bodyPr/>
        <a:lstStyle/>
        <a:p>
          <a:endParaRPr lang="en-GB"/>
        </a:p>
      </dgm:t>
    </dgm:pt>
    <dgm:pt modelId="{85E581FC-9C28-42A6-BE3D-A7624073F519}">
      <dgm:prSet phldrT="[Text]"/>
      <dgm:spPr>
        <a:solidFill>
          <a:srgbClr val="506D91"/>
        </a:solidFill>
      </dgm:spPr>
      <dgm:t>
        <a:bodyPr/>
        <a:lstStyle/>
        <a:p>
          <a:r>
            <a:rPr lang="en-US" dirty="0">
              <a:latin typeface="Roboto Black" panose="02000000000000000000" pitchFamily="2" charset="0"/>
              <a:ea typeface="Roboto Black" panose="02000000000000000000" pitchFamily="2" charset="0"/>
            </a:rPr>
            <a:t>Personal &amp; Societal Needs</a:t>
          </a:r>
          <a:endParaRPr lang="en-GB" dirty="0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BF3DB41A-56B3-4DE7-A609-395BC043CF6F}" type="parTrans" cxnId="{BA510F5C-B0CC-4A04-BDA4-D95C5F742300}">
      <dgm:prSet/>
      <dgm:spPr>
        <a:solidFill>
          <a:srgbClr val="506D91"/>
        </a:solidFill>
      </dgm:spPr>
      <dgm:t>
        <a:bodyPr/>
        <a:lstStyle/>
        <a:p>
          <a:endParaRPr lang="en-GB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0B1CA186-2740-4862-9160-A97B4137F127}" type="sibTrans" cxnId="{BA510F5C-B0CC-4A04-BDA4-D95C5F742300}">
      <dgm:prSet/>
      <dgm:spPr/>
      <dgm:t>
        <a:bodyPr/>
        <a:lstStyle/>
        <a:p>
          <a:endParaRPr lang="en-GB"/>
        </a:p>
      </dgm:t>
    </dgm:pt>
    <dgm:pt modelId="{3EEC876D-9FD0-40F7-AF9D-55AB7E46AC4B}">
      <dgm:prSet/>
      <dgm:spPr>
        <a:solidFill>
          <a:srgbClr val="847EAA"/>
        </a:solidFill>
      </dgm:spPr>
      <dgm:t>
        <a:bodyPr/>
        <a:lstStyle/>
        <a:p>
          <a:r>
            <a:rPr lang="en-US" dirty="0">
              <a:latin typeface="Roboto Black" panose="02000000000000000000" pitchFamily="2" charset="0"/>
              <a:ea typeface="Roboto Black" panose="02000000000000000000" pitchFamily="2" charset="0"/>
            </a:rPr>
            <a:t>QF-EHEA / NQF Level</a:t>
          </a:r>
          <a:endParaRPr lang="en-GB" dirty="0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6400CFB7-11A6-4629-A2C0-D58F06A3012D}" type="parTrans" cxnId="{4DAFB43E-8C97-46C6-8087-AB18E0D5A1C9}">
      <dgm:prSet/>
      <dgm:spPr>
        <a:solidFill>
          <a:srgbClr val="847EAA"/>
        </a:solidFill>
      </dgm:spPr>
      <dgm:t>
        <a:bodyPr/>
        <a:lstStyle/>
        <a:p>
          <a:endParaRPr lang="en-GB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278AD58A-5926-469C-9FA0-55DBFFE0429D}" type="sibTrans" cxnId="{4DAFB43E-8C97-46C6-8087-AB18E0D5A1C9}">
      <dgm:prSet/>
      <dgm:spPr/>
      <dgm:t>
        <a:bodyPr/>
        <a:lstStyle/>
        <a:p>
          <a:endParaRPr lang="en-GB"/>
        </a:p>
      </dgm:t>
    </dgm:pt>
    <dgm:pt modelId="{C6DCB6AA-E613-4644-9475-93C679D45D7A}">
      <dgm:prSet/>
      <dgm:spPr>
        <a:solidFill>
          <a:srgbClr val="BA8DB7"/>
        </a:solidFill>
      </dgm:spPr>
      <dgm:t>
        <a:bodyPr/>
        <a:lstStyle/>
        <a:p>
          <a:r>
            <a:rPr lang="en-US" dirty="0">
              <a:latin typeface="Roboto Black" panose="02000000000000000000" pitchFamily="2" charset="0"/>
              <a:ea typeface="Roboto Black" panose="02000000000000000000" pitchFamily="2" charset="0"/>
            </a:rPr>
            <a:t>ECTS</a:t>
          </a:r>
          <a:endParaRPr lang="en-GB" dirty="0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B32494F7-437A-410F-9613-8844BEE7742E}" type="parTrans" cxnId="{63D3C5ED-20DD-402A-BBF2-D0D0B95FB38A}">
      <dgm:prSet/>
      <dgm:spPr>
        <a:solidFill>
          <a:srgbClr val="BA8DB7"/>
        </a:solidFill>
      </dgm:spPr>
      <dgm:t>
        <a:bodyPr/>
        <a:lstStyle/>
        <a:p>
          <a:endParaRPr lang="en-GB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FB3E6372-C1B1-4AC7-9FBF-257CFEE86A3E}" type="sibTrans" cxnId="{63D3C5ED-20DD-402A-BBF2-D0D0B95FB38A}">
      <dgm:prSet/>
      <dgm:spPr/>
      <dgm:t>
        <a:bodyPr/>
        <a:lstStyle/>
        <a:p>
          <a:endParaRPr lang="en-GB"/>
        </a:p>
      </dgm:t>
    </dgm:pt>
    <dgm:pt modelId="{D72A15CC-6BCC-421C-8618-90EC173D3E8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Roboto Black" panose="02000000000000000000" pitchFamily="2" charset="0"/>
              <a:ea typeface="Roboto Black" panose="02000000000000000000" pitchFamily="2" charset="0"/>
            </a:rPr>
            <a:t>Quality Assurance</a:t>
          </a:r>
          <a:endParaRPr lang="en-GB" dirty="0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131A8590-C48F-465C-91AE-D23934F97C92}" type="parTrans" cxnId="{808C23FE-4D0C-4C40-AEFC-3D300F096BFF}">
      <dgm:prSet/>
      <dgm:spPr>
        <a:solidFill>
          <a:srgbClr val="BFD9E3"/>
        </a:solidFill>
      </dgm:spPr>
      <dgm:t>
        <a:bodyPr/>
        <a:lstStyle/>
        <a:p>
          <a:endParaRPr lang="en-GB">
            <a:latin typeface="Roboto Black" panose="02000000000000000000" pitchFamily="2" charset="0"/>
            <a:ea typeface="Roboto Black" panose="02000000000000000000" pitchFamily="2" charset="0"/>
          </a:endParaRPr>
        </a:p>
      </dgm:t>
    </dgm:pt>
    <dgm:pt modelId="{C8AF2809-0D18-48B4-9B1F-222EE7D8153A}" type="sibTrans" cxnId="{808C23FE-4D0C-4C40-AEFC-3D300F096BFF}">
      <dgm:prSet/>
      <dgm:spPr/>
      <dgm:t>
        <a:bodyPr/>
        <a:lstStyle/>
        <a:p>
          <a:endParaRPr lang="en-GB"/>
        </a:p>
      </dgm:t>
    </dgm:pt>
    <dgm:pt modelId="{B183FDA8-80B1-49F4-AA0F-5D2EE2E65C21}" type="pres">
      <dgm:prSet presAssocID="{C1F99F1C-7705-4BB7-813A-F1D6F7C9E92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7C6A1E-E755-4BE2-BDFA-F79FB351FB52}" type="pres">
      <dgm:prSet presAssocID="{A06A22C1-57EA-44AB-B627-057B91353B96}" presName="centerShape" presStyleLbl="node0" presStyleIdx="0" presStyleCnt="1"/>
      <dgm:spPr/>
    </dgm:pt>
    <dgm:pt modelId="{3FBDDB9B-5F92-44AC-BD53-B7B7BE86B912}" type="pres">
      <dgm:prSet presAssocID="{A54647F9-0AC0-4C1C-B401-834537563A23}" presName="parTrans" presStyleLbl="sibTrans2D1" presStyleIdx="0" presStyleCnt="7"/>
      <dgm:spPr/>
    </dgm:pt>
    <dgm:pt modelId="{98DBD3FE-E59B-4726-8DF9-849E5C423C22}" type="pres">
      <dgm:prSet presAssocID="{A54647F9-0AC0-4C1C-B401-834537563A23}" presName="connectorText" presStyleLbl="sibTrans2D1" presStyleIdx="0" presStyleCnt="7"/>
      <dgm:spPr/>
    </dgm:pt>
    <dgm:pt modelId="{68B4FADA-5928-4189-AA12-C60964B5B6D3}" type="pres">
      <dgm:prSet presAssocID="{48B89C15-DBE2-415F-80CE-1B8B7575DA70}" presName="node" presStyleLbl="node1" presStyleIdx="0" presStyleCnt="7" custRadScaleRad="100974" custRadScaleInc="1">
        <dgm:presLayoutVars>
          <dgm:bulletEnabled val="1"/>
        </dgm:presLayoutVars>
      </dgm:prSet>
      <dgm:spPr/>
    </dgm:pt>
    <dgm:pt modelId="{7DC132A0-57FF-4A4E-B474-BACCE764219C}" type="pres">
      <dgm:prSet presAssocID="{4E5A0F70-D345-4254-934C-7072A49608DD}" presName="parTrans" presStyleLbl="sibTrans2D1" presStyleIdx="1" presStyleCnt="7"/>
      <dgm:spPr/>
    </dgm:pt>
    <dgm:pt modelId="{5E8FD644-00C3-4C68-A39A-FDE7DA32292C}" type="pres">
      <dgm:prSet presAssocID="{4E5A0F70-D345-4254-934C-7072A49608DD}" presName="connectorText" presStyleLbl="sibTrans2D1" presStyleIdx="1" presStyleCnt="7"/>
      <dgm:spPr/>
    </dgm:pt>
    <dgm:pt modelId="{8793F06A-D3C8-406D-9D07-E3D4A6234627}" type="pres">
      <dgm:prSet presAssocID="{83392BD9-843F-4C01-BAEA-06AD3DB3BDAE}" presName="node" presStyleLbl="node1" presStyleIdx="1" presStyleCnt="7">
        <dgm:presLayoutVars>
          <dgm:bulletEnabled val="1"/>
        </dgm:presLayoutVars>
      </dgm:prSet>
      <dgm:spPr/>
    </dgm:pt>
    <dgm:pt modelId="{6F4FD1B8-7E48-4F3A-81F8-571786B086B2}" type="pres">
      <dgm:prSet presAssocID="{69D7ACF0-5E2C-46C2-A622-E7E2082D8BD0}" presName="parTrans" presStyleLbl="sibTrans2D1" presStyleIdx="2" presStyleCnt="7"/>
      <dgm:spPr/>
    </dgm:pt>
    <dgm:pt modelId="{EF2FE18C-89AE-437E-A7E1-70ED19447E5D}" type="pres">
      <dgm:prSet presAssocID="{69D7ACF0-5E2C-46C2-A622-E7E2082D8BD0}" presName="connectorText" presStyleLbl="sibTrans2D1" presStyleIdx="2" presStyleCnt="7"/>
      <dgm:spPr/>
    </dgm:pt>
    <dgm:pt modelId="{C1546A01-B3C5-44E7-BCBA-0551758ED8C5}" type="pres">
      <dgm:prSet presAssocID="{F33CD968-CE53-4C5A-ABE5-9B20994BE573}" presName="node" presStyleLbl="node1" presStyleIdx="2" presStyleCnt="7">
        <dgm:presLayoutVars>
          <dgm:bulletEnabled val="1"/>
        </dgm:presLayoutVars>
      </dgm:prSet>
      <dgm:spPr/>
    </dgm:pt>
    <dgm:pt modelId="{6DF23759-353F-42B3-8735-D6171E4387F1}" type="pres">
      <dgm:prSet presAssocID="{BF3DB41A-56B3-4DE7-A609-395BC043CF6F}" presName="parTrans" presStyleLbl="sibTrans2D1" presStyleIdx="3" presStyleCnt="7"/>
      <dgm:spPr/>
    </dgm:pt>
    <dgm:pt modelId="{E62A5F53-B4C8-473F-B3A1-4F2747CCF1B6}" type="pres">
      <dgm:prSet presAssocID="{BF3DB41A-56B3-4DE7-A609-395BC043CF6F}" presName="connectorText" presStyleLbl="sibTrans2D1" presStyleIdx="3" presStyleCnt="7"/>
      <dgm:spPr/>
    </dgm:pt>
    <dgm:pt modelId="{5DFEBE6E-715F-43C4-9095-0F31C05B5668}" type="pres">
      <dgm:prSet presAssocID="{85E581FC-9C28-42A6-BE3D-A7624073F519}" presName="node" presStyleLbl="node1" presStyleIdx="3" presStyleCnt="7">
        <dgm:presLayoutVars>
          <dgm:bulletEnabled val="1"/>
        </dgm:presLayoutVars>
      </dgm:prSet>
      <dgm:spPr/>
    </dgm:pt>
    <dgm:pt modelId="{A468F9BA-D39B-466D-AA72-C71A24FDE57D}" type="pres">
      <dgm:prSet presAssocID="{6400CFB7-11A6-4629-A2C0-D58F06A3012D}" presName="parTrans" presStyleLbl="sibTrans2D1" presStyleIdx="4" presStyleCnt="7"/>
      <dgm:spPr/>
    </dgm:pt>
    <dgm:pt modelId="{2EED9F79-F43B-426C-8A4B-4DE91B829208}" type="pres">
      <dgm:prSet presAssocID="{6400CFB7-11A6-4629-A2C0-D58F06A3012D}" presName="connectorText" presStyleLbl="sibTrans2D1" presStyleIdx="4" presStyleCnt="7"/>
      <dgm:spPr/>
    </dgm:pt>
    <dgm:pt modelId="{49B13E1F-515B-446B-A635-5DA78B7D9324}" type="pres">
      <dgm:prSet presAssocID="{3EEC876D-9FD0-40F7-AF9D-55AB7E46AC4B}" presName="node" presStyleLbl="node1" presStyleIdx="4" presStyleCnt="7">
        <dgm:presLayoutVars>
          <dgm:bulletEnabled val="1"/>
        </dgm:presLayoutVars>
      </dgm:prSet>
      <dgm:spPr/>
    </dgm:pt>
    <dgm:pt modelId="{1599CF73-E294-4736-AFBB-DF5EB9DDA402}" type="pres">
      <dgm:prSet presAssocID="{B32494F7-437A-410F-9613-8844BEE7742E}" presName="parTrans" presStyleLbl="sibTrans2D1" presStyleIdx="5" presStyleCnt="7"/>
      <dgm:spPr/>
    </dgm:pt>
    <dgm:pt modelId="{992B356D-91F9-44F1-AC8B-B3FFB718B3CD}" type="pres">
      <dgm:prSet presAssocID="{B32494F7-437A-410F-9613-8844BEE7742E}" presName="connectorText" presStyleLbl="sibTrans2D1" presStyleIdx="5" presStyleCnt="7"/>
      <dgm:spPr/>
    </dgm:pt>
    <dgm:pt modelId="{2726E552-C734-4C88-A0C7-98EACE5937AE}" type="pres">
      <dgm:prSet presAssocID="{C6DCB6AA-E613-4644-9475-93C679D45D7A}" presName="node" presStyleLbl="node1" presStyleIdx="5" presStyleCnt="7">
        <dgm:presLayoutVars>
          <dgm:bulletEnabled val="1"/>
        </dgm:presLayoutVars>
      </dgm:prSet>
      <dgm:spPr/>
    </dgm:pt>
    <dgm:pt modelId="{01C328FB-67F2-4061-9270-6F3EFE4D7213}" type="pres">
      <dgm:prSet presAssocID="{131A8590-C48F-465C-91AE-D23934F97C92}" presName="parTrans" presStyleLbl="sibTrans2D1" presStyleIdx="6" presStyleCnt="7"/>
      <dgm:spPr/>
    </dgm:pt>
    <dgm:pt modelId="{B0460E32-DF02-43C2-BAC7-50F2DA4724F3}" type="pres">
      <dgm:prSet presAssocID="{131A8590-C48F-465C-91AE-D23934F97C92}" presName="connectorText" presStyleLbl="sibTrans2D1" presStyleIdx="6" presStyleCnt="7"/>
      <dgm:spPr/>
    </dgm:pt>
    <dgm:pt modelId="{A5309567-7698-4FC7-AC91-B8C68FA05EDC}" type="pres">
      <dgm:prSet presAssocID="{D72A15CC-6BCC-421C-8618-90EC173D3E81}" presName="node" presStyleLbl="node1" presStyleIdx="6" presStyleCnt="7">
        <dgm:presLayoutVars>
          <dgm:bulletEnabled val="1"/>
        </dgm:presLayoutVars>
      </dgm:prSet>
      <dgm:spPr/>
    </dgm:pt>
  </dgm:ptLst>
  <dgm:cxnLst>
    <dgm:cxn modelId="{39A0BB09-E60E-4E0A-AD05-19621FC5A369}" type="presOf" srcId="{C6DCB6AA-E613-4644-9475-93C679D45D7A}" destId="{2726E552-C734-4C88-A0C7-98EACE5937AE}" srcOrd="0" destOrd="0" presId="urn:microsoft.com/office/officeart/2005/8/layout/radial5"/>
    <dgm:cxn modelId="{3BD0B20D-94EB-4184-8EA6-27BA91301662}" type="presOf" srcId="{83392BD9-843F-4C01-BAEA-06AD3DB3BDAE}" destId="{8793F06A-D3C8-406D-9D07-E3D4A6234627}" srcOrd="0" destOrd="0" presId="urn:microsoft.com/office/officeart/2005/8/layout/radial5"/>
    <dgm:cxn modelId="{0112A10E-7DF4-4177-BD27-EA9F8C9D1610}" type="presOf" srcId="{131A8590-C48F-465C-91AE-D23934F97C92}" destId="{01C328FB-67F2-4061-9270-6F3EFE4D7213}" srcOrd="0" destOrd="0" presId="urn:microsoft.com/office/officeart/2005/8/layout/radial5"/>
    <dgm:cxn modelId="{846D4514-534F-4CAA-92C5-C7C373763B04}" type="presOf" srcId="{B32494F7-437A-410F-9613-8844BEE7742E}" destId="{992B356D-91F9-44F1-AC8B-B3FFB718B3CD}" srcOrd="1" destOrd="0" presId="urn:microsoft.com/office/officeart/2005/8/layout/radial5"/>
    <dgm:cxn modelId="{54161E28-A169-43E2-93E1-30441AF0E6A2}" type="presOf" srcId="{3EEC876D-9FD0-40F7-AF9D-55AB7E46AC4B}" destId="{49B13E1F-515B-446B-A635-5DA78B7D9324}" srcOrd="0" destOrd="0" presId="urn:microsoft.com/office/officeart/2005/8/layout/radial5"/>
    <dgm:cxn modelId="{4659862F-E9F5-41B9-8239-0F76321ACE38}" type="presOf" srcId="{D72A15CC-6BCC-421C-8618-90EC173D3E81}" destId="{A5309567-7698-4FC7-AC91-B8C68FA05EDC}" srcOrd="0" destOrd="0" presId="urn:microsoft.com/office/officeart/2005/8/layout/radial5"/>
    <dgm:cxn modelId="{0307C635-A032-4318-8E49-DAF06604D759}" type="presOf" srcId="{A54647F9-0AC0-4C1C-B401-834537563A23}" destId="{98DBD3FE-E59B-4726-8DF9-849E5C423C22}" srcOrd="1" destOrd="0" presId="urn:microsoft.com/office/officeart/2005/8/layout/radial5"/>
    <dgm:cxn modelId="{4DAFB43E-8C97-46C6-8087-AB18E0D5A1C9}" srcId="{A06A22C1-57EA-44AB-B627-057B91353B96}" destId="{3EEC876D-9FD0-40F7-AF9D-55AB7E46AC4B}" srcOrd="4" destOrd="0" parTransId="{6400CFB7-11A6-4629-A2C0-D58F06A3012D}" sibTransId="{278AD58A-5926-469C-9FA0-55DBFFE0429D}"/>
    <dgm:cxn modelId="{CDE2F93F-760D-4209-A894-86F81073BBE5}" type="presOf" srcId="{69D7ACF0-5E2C-46C2-A622-E7E2082D8BD0}" destId="{EF2FE18C-89AE-437E-A7E1-70ED19447E5D}" srcOrd="1" destOrd="0" presId="urn:microsoft.com/office/officeart/2005/8/layout/radial5"/>
    <dgm:cxn modelId="{BA510F5C-B0CC-4A04-BDA4-D95C5F742300}" srcId="{A06A22C1-57EA-44AB-B627-057B91353B96}" destId="{85E581FC-9C28-42A6-BE3D-A7624073F519}" srcOrd="3" destOrd="0" parTransId="{BF3DB41A-56B3-4DE7-A609-395BC043CF6F}" sibTransId="{0B1CA186-2740-4862-9160-A97B4137F127}"/>
    <dgm:cxn modelId="{4E3BBE5F-23D6-4AF3-9680-86DC2FFCC711}" srcId="{A06A22C1-57EA-44AB-B627-057B91353B96}" destId="{F33CD968-CE53-4C5A-ABE5-9B20994BE573}" srcOrd="2" destOrd="0" parTransId="{69D7ACF0-5E2C-46C2-A622-E7E2082D8BD0}" sibTransId="{0BE6B83F-C9C8-44CC-A375-53AB429BDAB8}"/>
    <dgm:cxn modelId="{1AD7B160-318A-4AD8-810D-AD3FFA9CB21B}" type="presOf" srcId="{4E5A0F70-D345-4254-934C-7072A49608DD}" destId="{5E8FD644-00C3-4C68-A39A-FDE7DA32292C}" srcOrd="1" destOrd="0" presId="urn:microsoft.com/office/officeart/2005/8/layout/radial5"/>
    <dgm:cxn modelId="{5342D74E-FA87-42DF-BED7-91D44B118275}" type="presOf" srcId="{85E581FC-9C28-42A6-BE3D-A7624073F519}" destId="{5DFEBE6E-715F-43C4-9095-0F31C05B5668}" srcOrd="0" destOrd="0" presId="urn:microsoft.com/office/officeart/2005/8/layout/radial5"/>
    <dgm:cxn modelId="{2AAB0B78-0632-4090-92A0-106350D1605F}" type="presOf" srcId="{4E5A0F70-D345-4254-934C-7072A49608DD}" destId="{7DC132A0-57FF-4A4E-B474-BACCE764219C}" srcOrd="0" destOrd="0" presId="urn:microsoft.com/office/officeart/2005/8/layout/radial5"/>
    <dgm:cxn modelId="{FA5C8558-1D2B-41FE-8EFB-CF8CD9FD76BB}" type="presOf" srcId="{6400CFB7-11A6-4629-A2C0-D58F06A3012D}" destId="{2EED9F79-F43B-426C-8A4B-4DE91B829208}" srcOrd="1" destOrd="0" presId="urn:microsoft.com/office/officeart/2005/8/layout/radial5"/>
    <dgm:cxn modelId="{912ABB7C-054E-42C8-8199-B35517CD77CE}" type="presOf" srcId="{F33CD968-CE53-4C5A-ABE5-9B20994BE573}" destId="{C1546A01-B3C5-44E7-BCBA-0551758ED8C5}" srcOrd="0" destOrd="0" presId="urn:microsoft.com/office/officeart/2005/8/layout/radial5"/>
    <dgm:cxn modelId="{5749E682-118A-48D4-93B0-3D7325D9ADD9}" srcId="{C1F99F1C-7705-4BB7-813A-F1D6F7C9E923}" destId="{A06A22C1-57EA-44AB-B627-057B91353B96}" srcOrd="0" destOrd="0" parTransId="{4431DBB2-D950-4D28-A688-202781EE3F97}" sibTransId="{D1FB519C-179C-4B91-9B30-65E14454B020}"/>
    <dgm:cxn modelId="{73DC5599-9284-4C30-8D22-677CD0ADFD9A}" srcId="{A06A22C1-57EA-44AB-B627-057B91353B96}" destId="{83392BD9-843F-4C01-BAEA-06AD3DB3BDAE}" srcOrd="1" destOrd="0" parTransId="{4E5A0F70-D345-4254-934C-7072A49608DD}" sibTransId="{18156D12-0EC6-41F6-BA56-E82EFDCCAA2C}"/>
    <dgm:cxn modelId="{423808B0-30FD-4FDC-B44E-BCEE729F482E}" type="presOf" srcId="{BF3DB41A-56B3-4DE7-A609-395BC043CF6F}" destId="{6DF23759-353F-42B3-8735-D6171E4387F1}" srcOrd="0" destOrd="0" presId="urn:microsoft.com/office/officeart/2005/8/layout/radial5"/>
    <dgm:cxn modelId="{098A64B1-E940-4BAF-8767-E1F63AA70C18}" type="presOf" srcId="{6400CFB7-11A6-4629-A2C0-D58F06A3012D}" destId="{A468F9BA-D39B-466D-AA72-C71A24FDE57D}" srcOrd="0" destOrd="0" presId="urn:microsoft.com/office/officeart/2005/8/layout/radial5"/>
    <dgm:cxn modelId="{FAEA9DBA-D58A-4E62-8E68-5F75C586484D}" type="presOf" srcId="{B32494F7-437A-410F-9613-8844BEE7742E}" destId="{1599CF73-E294-4736-AFBB-DF5EB9DDA402}" srcOrd="0" destOrd="0" presId="urn:microsoft.com/office/officeart/2005/8/layout/radial5"/>
    <dgm:cxn modelId="{B76716BC-11AD-44D5-A661-CABAB055AFA8}" srcId="{A06A22C1-57EA-44AB-B627-057B91353B96}" destId="{48B89C15-DBE2-415F-80CE-1B8B7575DA70}" srcOrd="0" destOrd="0" parTransId="{A54647F9-0AC0-4C1C-B401-834537563A23}" sibTransId="{5EA41C9F-DE4C-4336-A95D-651DB3908D07}"/>
    <dgm:cxn modelId="{A775B1C2-87FB-4929-8B35-423593D1C740}" type="presOf" srcId="{C1F99F1C-7705-4BB7-813A-F1D6F7C9E923}" destId="{B183FDA8-80B1-49F4-AA0F-5D2EE2E65C21}" srcOrd="0" destOrd="0" presId="urn:microsoft.com/office/officeart/2005/8/layout/radial5"/>
    <dgm:cxn modelId="{EF1C2BC7-02BC-453B-9A8E-12A1A5F5BF7B}" type="presOf" srcId="{48B89C15-DBE2-415F-80CE-1B8B7575DA70}" destId="{68B4FADA-5928-4189-AA12-C60964B5B6D3}" srcOrd="0" destOrd="0" presId="urn:microsoft.com/office/officeart/2005/8/layout/radial5"/>
    <dgm:cxn modelId="{9CD816C9-E64D-44B7-8CAD-50F27874F85E}" type="presOf" srcId="{A54647F9-0AC0-4C1C-B401-834537563A23}" destId="{3FBDDB9B-5F92-44AC-BD53-B7B7BE86B912}" srcOrd="0" destOrd="0" presId="urn:microsoft.com/office/officeart/2005/8/layout/radial5"/>
    <dgm:cxn modelId="{28D5F2D3-9E0E-4335-AEB9-FC5B79BA1C39}" type="presOf" srcId="{131A8590-C48F-465C-91AE-D23934F97C92}" destId="{B0460E32-DF02-43C2-BAC7-50F2DA4724F3}" srcOrd="1" destOrd="0" presId="urn:microsoft.com/office/officeart/2005/8/layout/radial5"/>
    <dgm:cxn modelId="{161D94D4-09A7-46D5-94E8-E288A9296975}" type="presOf" srcId="{BF3DB41A-56B3-4DE7-A609-395BC043CF6F}" destId="{E62A5F53-B4C8-473F-B3A1-4F2747CCF1B6}" srcOrd="1" destOrd="0" presId="urn:microsoft.com/office/officeart/2005/8/layout/radial5"/>
    <dgm:cxn modelId="{63D3C5ED-20DD-402A-BBF2-D0D0B95FB38A}" srcId="{A06A22C1-57EA-44AB-B627-057B91353B96}" destId="{C6DCB6AA-E613-4644-9475-93C679D45D7A}" srcOrd="5" destOrd="0" parTransId="{B32494F7-437A-410F-9613-8844BEE7742E}" sibTransId="{FB3E6372-C1B1-4AC7-9FBF-257CFEE86A3E}"/>
    <dgm:cxn modelId="{14F3C9F6-3537-41C5-B185-3BFCF6144FE5}" type="presOf" srcId="{A06A22C1-57EA-44AB-B627-057B91353B96}" destId="{3C7C6A1E-E755-4BE2-BDFA-F79FB351FB52}" srcOrd="0" destOrd="0" presId="urn:microsoft.com/office/officeart/2005/8/layout/radial5"/>
    <dgm:cxn modelId="{8C628CF8-0DD8-4383-98DD-C4B8D13D72DA}" type="presOf" srcId="{69D7ACF0-5E2C-46C2-A622-E7E2082D8BD0}" destId="{6F4FD1B8-7E48-4F3A-81F8-571786B086B2}" srcOrd="0" destOrd="0" presId="urn:microsoft.com/office/officeart/2005/8/layout/radial5"/>
    <dgm:cxn modelId="{808C23FE-4D0C-4C40-AEFC-3D300F096BFF}" srcId="{A06A22C1-57EA-44AB-B627-057B91353B96}" destId="{D72A15CC-6BCC-421C-8618-90EC173D3E81}" srcOrd="6" destOrd="0" parTransId="{131A8590-C48F-465C-91AE-D23934F97C92}" sibTransId="{C8AF2809-0D18-48B4-9B1F-222EE7D8153A}"/>
    <dgm:cxn modelId="{DE149471-BC69-4511-BDAF-5FB68596D867}" type="presParOf" srcId="{B183FDA8-80B1-49F4-AA0F-5D2EE2E65C21}" destId="{3C7C6A1E-E755-4BE2-BDFA-F79FB351FB52}" srcOrd="0" destOrd="0" presId="urn:microsoft.com/office/officeart/2005/8/layout/radial5"/>
    <dgm:cxn modelId="{FC5D31AC-DBCE-42A9-9A45-16B8D611F2FA}" type="presParOf" srcId="{B183FDA8-80B1-49F4-AA0F-5D2EE2E65C21}" destId="{3FBDDB9B-5F92-44AC-BD53-B7B7BE86B912}" srcOrd="1" destOrd="0" presId="urn:microsoft.com/office/officeart/2005/8/layout/radial5"/>
    <dgm:cxn modelId="{546F12FD-1F34-4F95-ACD2-7D4A6350B619}" type="presParOf" srcId="{3FBDDB9B-5F92-44AC-BD53-B7B7BE86B912}" destId="{98DBD3FE-E59B-4726-8DF9-849E5C423C22}" srcOrd="0" destOrd="0" presId="urn:microsoft.com/office/officeart/2005/8/layout/radial5"/>
    <dgm:cxn modelId="{7012BB98-B266-493F-8073-070EE8C09AB1}" type="presParOf" srcId="{B183FDA8-80B1-49F4-AA0F-5D2EE2E65C21}" destId="{68B4FADA-5928-4189-AA12-C60964B5B6D3}" srcOrd="2" destOrd="0" presId="urn:microsoft.com/office/officeart/2005/8/layout/radial5"/>
    <dgm:cxn modelId="{DA4713E1-B1F3-4B3F-8340-1B711D3F0E81}" type="presParOf" srcId="{B183FDA8-80B1-49F4-AA0F-5D2EE2E65C21}" destId="{7DC132A0-57FF-4A4E-B474-BACCE764219C}" srcOrd="3" destOrd="0" presId="urn:microsoft.com/office/officeart/2005/8/layout/radial5"/>
    <dgm:cxn modelId="{E4D2BC18-C1D0-478D-A760-9EBD2E541183}" type="presParOf" srcId="{7DC132A0-57FF-4A4E-B474-BACCE764219C}" destId="{5E8FD644-00C3-4C68-A39A-FDE7DA32292C}" srcOrd="0" destOrd="0" presId="urn:microsoft.com/office/officeart/2005/8/layout/radial5"/>
    <dgm:cxn modelId="{9974DBB7-2A1B-478E-9065-850C21DDBB53}" type="presParOf" srcId="{B183FDA8-80B1-49F4-AA0F-5D2EE2E65C21}" destId="{8793F06A-D3C8-406D-9D07-E3D4A6234627}" srcOrd="4" destOrd="0" presId="urn:microsoft.com/office/officeart/2005/8/layout/radial5"/>
    <dgm:cxn modelId="{B6A6FF73-F228-455D-84EB-3264F1D0BCDD}" type="presParOf" srcId="{B183FDA8-80B1-49F4-AA0F-5D2EE2E65C21}" destId="{6F4FD1B8-7E48-4F3A-81F8-571786B086B2}" srcOrd="5" destOrd="0" presId="urn:microsoft.com/office/officeart/2005/8/layout/radial5"/>
    <dgm:cxn modelId="{9CABC0A3-7DF1-4A41-B527-2F84A6B039ED}" type="presParOf" srcId="{6F4FD1B8-7E48-4F3A-81F8-571786B086B2}" destId="{EF2FE18C-89AE-437E-A7E1-70ED19447E5D}" srcOrd="0" destOrd="0" presId="urn:microsoft.com/office/officeart/2005/8/layout/radial5"/>
    <dgm:cxn modelId="{1DF7984E-5F3B-4980-ADF6-0B202B77686C}" type="presParOf" srcId="{B183FDA8-80B1-49F4-AA0F-5D2EE2E65C21}" destId="{C1546A01-B3C5-44E7-BCBA-0551758ED8C5}" srcOrd="6" destOrd="0" presId="urn:microsoft.com/office/officeart/2005/8/layout/radial5"/>
    <dgm:cxn modelId="{49B331A6-B995-4363-AA52-EC170A8C0704}" type="presParOf" srcId="{B183FDA8-80B1-49F4-AA0F-5D2EE2E65C21}" destId="{6DF23759-353F-42B3-8735-D6171E4387F1}" srcOrd="7" destOrd="0" presId="urn:microsoft.com/office/officeart/2005/8/layout/radial5"/>
    <dgm:cxn modelId="{B31A691E-4A73-4BAA-8D9A-E5E14A4D7EC1}" type="presParOf" srcId="{6DF23759-353F-42B3-8735-D6171E4387F1}" destId="{E62A5F53-B4C8-473F-B3A1-4F2747CCF1B6}" srcOrd="0" destOrd="0" presId="urn:microsoft.com/office/officeart/2005/8/layout/radial5"/>
    <dgm:cxn modelId="{F619CBCA-040C-4487-8A0D-D677BAC849E3}" type="presParOf" srcId="{B183FDA8-80B1-49F4-AA0F-5D2EE2E65C21}" destId="{5DFEBE6E-715F-43C4-9095-0F31C05B5668}" srcOrd="8" destOrd="0" presId="urn:microsoft.com/office/officeart/2005/8/layout/radial5"/>
    <dgm:cxn modelId="{F1F9EE43-D245-4283-A87D-B5B131281CE8}" type="presParOf" srcId="{B183FDA8-80B1-49F4-AA0F-5D2EE2E65C21}" destId="{A468F9BA-D39B-466D-AA72-C71A24FDE57D}" srcOrd="9" destOrd="0" presId="urn:microsoft.com/office/officeart/2005/8/layout/radial5"/>
    <dgm:cxn modelId="{22BC5C98-C586-4410-B767-23760B8E9732}" type="presParOf" srcId="{A468F9BA-D39B-466D-AA72-C71A24FDE57D}" destId="{2EED9F79-F43B-426C-8A4B-4DE91B829208}" srcOrd="0" destOrd="0" presId="urn:microsoft.com/office/officeart/2005/8/layout/radial5"/>
    <dgm:cxn modelId="{4F210082-7B3E-42A7-BAEE-D5EA6519E7A1}" type="presParOf" srcId="{B183FDA8-80B1-49F4-AA0F-5D2EE2E65C21}" destId="{49B13E1F-515B-446B-A635-5DA78B7D9324}" srcOrd="10" destOrd="0" presId="urn:microsoft.com/office/officeart/2005/8/layout/radial5"/>
    <dgm:cxn modelId="{FAF14FC3-7A86-43DA-847E-105ED9619AA1}" type="presParOf" srcId="{B183FDA8-80B1-49F4-AA0F-5D2EE2E65C21}" destId="{1599CF73-E294-4736-AFBB-DF5EB9DDA402}" srcOrd="11" destOrd="0" presId="urn:microsoft.com/office/officeart/2005/8/layout/radial5"/>
    <dgm:cxn modelId="{5779EEF2-C1D3-46E2-9EB7-85A2862BA9C3}" type="presParOf" srcId="{1599CF73-E294-4736-AFBB-DF5EB9DDA402}" destId="{992B356D-91F9-44F1-AC8B-B3FFB718B3CD}" srcOrd="0" destOrd="0" presId="urn:microsoft.com/office/officeart/2005/8/layout/radial5"/>
    <dgm:cxn modelId="{E7148F28-5510-483B-8D65-DD9D113BE180}" type="presParOf" srcId="{B183FDA8-80B1-49F4-AA0F-5D2EE2E65C21}" destId="{2726E552-C734-4C88-A0C7-98EACE5937AE}" srcOrd="12" destOrd="0" presId="urn:microsoft.com/office/officeart/2005/8/layout/radial5"/>
    <dgm:cxn modelId="{43ED1A01-7BDF-4F53-803D-94676E9EC653}" type="presParOf" srcId="{B183FDA8-80B1-49F4-AA0F-5D2EE2E65C21}" destId="{01C328FB-67F2-4061-9270-6F3EFE4D7213}" srcOrd="13" destOrd="0" presId="urn:microsoft.com/office/officeart/2005/8/layout/radial5"/>
    <dgm:cxn modelId="{7741BEB9-5817-49A7-AC5A-13AE67F2DDE7}" type="presParOf" srcId="{01C328FB-67F2-4061-9270-6F3EFE4D7213}" destId="{B0460E32-DF02-43C2-BAC7-50F2DA4724F3}" srcOrd="0" destOrd="0" presId="urn:microsoft.com/office/officeart/2005/8/layout/radial5"/>
    <dgm:cxn modelId="{4AA3927B-8ECB-4EDA-A7A0-D9E6FFC0B28F}" type="presParOf" srcId="{B183FDA8-80B1-49F4-AA0F-5D2EE2E65C21}" destId="{A5309567-7698-4FC7-AC91-B8C68FA05EDC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82185-76C3-4F52-B5E7-038FA77F2C3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BA82B6D1-5D1C-4501-B94D-C6C61D4DAFEB}">
      <dgm:prSet phldrT="[Text]"/>
      <dgm:spPr>
        <a:solidFill>
          <a:srgbClr val="0C2E32"/>
        </a:solidFill>
        <a:ln>
          <a:solidFill>
            <a:srgbClr val="0C2E32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Modular design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55B7822B-CCF9-4001-9BAC-EB9E4E6B5654}" type="parTrans" cxnId="{3EEA67F1-EC4E-4207-8117-7894C634B759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850111F1-6D7D-4307-941E-10E2CEC9A3BF}" type="sibTrans" cxnId="{3EEA67F1-EC4E-4207-8117-7894C634B759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ED10B1A2-DBF5-4EAF-A27E-38DED1CAD7D7}">
      <dgm:prSet phldrT="[Text]"/>
      <dgm:spPr>
        <a:solidFill>
          <a:srgbClr val="103B40"/>
        </a:solidFill>
        <a:ln>
          <a:solidFill>
            <a:srgbClr val="103B40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Trans-disciplinarity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9FC8BBA5-5072-4B28-9EF5-60A53DDC671C}" type="parTrans" cxnId="{67ED5184-8A13-4D17-A9E7-C7B97434CC09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9FE63799-8432-4B2F-832F-5ED77BF4B0F1}" type="sibTrans" cxnId="{67ED5184-8A13-4D17-A9E7-C7B97434CC09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A5C0ED48-E67D-4A28-8118-2B09D887FF60}">
      <dgm:prSet phldrT="[Text]"/>
      <dgm:spPr>
        <a:solidFill>
          <a:srgbClr val="11454A"/>
        </a:solidFill>
        <a:ln>
          <a:solidFill>
            <a:srgbClr val="103B40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ECTS</a:t>
          </a:r>
          <a:b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</a:b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credit points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EC3B2EF9-EC5D-4BAD-8B38-35676C9B72DB}" type="parTrans" cxnId="{D9008D28-1E78-40FF-A938-8C95E2D304BE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FC44832B-C4F1-43AB-BE13-4621320340CB}" type="sibTrans" cxnId="{D9008D28-1E78-40FF-A938-8C95E2D304BE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270AD17A-0F3F-4E09-8091-3F9EF0CA4B39}">
      <dgm:prSet phldrT="[Text]"/>
      <dgm:spPr>
        <a:solidFill>
          <a:srgbClr val="265A6F"/>
        </a:solidFill>
        <a:ln>
          <a:solidFill>
            <a:srgbClr val="265A6F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Flexible pathways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9D3C5292-C69A-4A69-BF34-78FD60D62A98}" type="parTrans" cxnId="{B55CA5CF-BD17-4BA5-8E93-8A0CA99D3254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8FE4D271-CCD2-48B8-9B8D-7A814A216C54}" type="sibTrans" cxnId="{B55CA5CF-BD17-4BA5-8E93-8A0CA99D3254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3CEC4178-0E8F-4B86-960F-57911E8E81FA}">
      <dgm:prSet phldrT="[Text]"/>
      <dgm:spPr>
        <a:solidFill>
          <a:srgbClr val="506D91"/>
        </a:solidFill>
        <a:ln>
          <a:solidFill>
            <a:srgbClr val="506D91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Multiple formats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07017085-88E0-4220-8D49-4D5D4066181E}" type="parTrans" cxnId="{ED5E90F3-F1CB-4F4F-9D7B-086BB6A146D2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6233C90C-A663-48C2-BC8C-37A013325753}" type="sibTrans" cxnId="{ED5E90F3-F1CB-4F4F-9D7B-086BB6A146D2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B276D15F-0D26-4EB6-ADEC-9D2918184399}">
      <dgm:prSet/>
      <dgm:spPr>
        <a:solidFill>
          <a:srgbClr val="7893B4"/>
        </a:solidFill>
        <a:ln>
          <a:solidFill>
            <a:srgbClr val="7893B4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Mobility variety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4BBC9881-F189-4F8D-BB2A-3E5331F4EF2E}" type="parTrans" cxnId="{3D15CF99-85A8-4417-BE52-23240FB1FB59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B1D953E2-665E-4916-869F-44361D6ECEF2}" type="sibTrans" cxnId="{3D15CF99-85A8-4417-BE52-23240FB1FB59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383D3281-DB92-404B-95FD-53A6F2086372}">
      <dgm:prSet/>
      <dgm:spPr>
        <a:solidFill>
          <a:srgbClr val="847EAA"/>
        </a:solidFill>
        <a:ln>
          <a:solidFill>
            <a:srgbClr val="847EAA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Innovative pedagogies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A5D01096-34A7-448B-ACCB-60161CAC674D}" type="parTrans" cxnId="{228C620E-F928-4D63-AAE4-4C912C73E285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18FBA5D1-1737-4E7C-B9B2-DDF1BD00B771}" type="sibTrans" cxnId="{228C620E-F928-4D63-AAE4-4C912C73E285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9D8A68D4-F259-464B-8C43-74801CE2781B}">
      <dgm:prSet/>
      <dgm:spPr>
        <a:solidFill>
          <a:srgbClr val="BA8DB7"/>
        </a:solidFill>
        <a:ln>
          <a:solidFill>
            <a:srgbClr val="BA8DB7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Recognition &amp; Certification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EB75C2C1-22D9-4873-9795-0D3E48B977C4}" type="parTrans" cxnId="{F674AF38-B396-4DBE-8420-6E3A7FC05888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DF480759-F2C0-4D2B-9B06-08AED97664F9}" type="sibTrans" cxnId="{F674AF38-B396-4DBE-8420-6E3A7FC05888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2B067362-063B-4F75-954E-D35B02E50796}">
      <dgm:prSet/>
      <dgm:spPr>
        <a:solidFill>
          <a:srgbClr val="E68AA9"/>
        </a:solidFill>
        <a:ln>
          <a:solidFill>
            <a:srgbClr val="E68AA9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Inter-institutional cooperation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11FD9A4D-5689-4AA0-B430-43F6D2B2AB07}" type="parTrans" cxnId="{0148DDA4-4A6E-4CE3-903A-A6418B5EAE50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4B6F789D-A0F8-417F-9920-B7096611FA62}" type="sibTrans" cxnId="{0148DDA4-4A6E-4CE3-903A-A6418B5EAE50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867110B8-801F-4C9C-8038-7231902EEEB2}">
      <dgm:prSet/>
      <dgm:spPr>
        <a:solidFill>
          <a:srgbClr val="DDC6DB"/>
        </a:solidFill>
        <a:ln>
          <a:solidFill>
            <a:srgbClr val="DDC6DB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Structural, systemic, sustainable impact</a:t>
          </a:r>
          <a:endParaRPr lang="ro-RO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C407221B-6887-4432-AE08-4F00ED28B8AC}" type="parTrans" cxnId="{F19C7AC1-519E-4F6A-A7C0-9F04364662F4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9FDAE3FB-5DB7-4509-BCC5-06C821B091B1}" type="sibTrans" cxnId="{F19C7AC1-519E-4F6A-A7C0-9F04364662F4}">
      <dgm:prSet/>
      <dgm:spPr/>
      <dgm:t>
        <a:bodyPr/>
        <a:lstStyle/>
        <a:p>
          <a:endParaRPr lang="ro-RO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3713B0E1-95DC-4B5E-A2A7-7976C7D21414}" type="pres">
      <dgm:prSet presAssocID="{FC082185-76C3-4F52-B5E7-038FA77F2C39}" presName="diagram" presStyleCnt="0">
        <dgm:presLayoutVars>
          <dgm:dir/>
          <dgm:resizeHandles val="exact"/>
        </dgm:presLayoutVars>
      </dgm:prSet>
      <dgm:spPr/>
    </dgm:pt>
    <dgm:pt modelId="{F4719D41-F46E-45BB-B56A-97D4E4ABBDA3}" type="pres">
      <dgm:prSet presAssocID="{BA82B6D1-5D1C-4501-B94D-C6C61D4DAFEB}" presName="node" presStyleLbl="node1" presStyleIdx="0" presStyleCnt="10">
        <dgm:presLayoutVars>
          <dgm:bulletEnabled val="1"/>
        </dgm:presLayoutVars>
      </dgm:prSet>
      <dgm:spPr/>
    </dgm:pt>
    <dgm:pt modelId="{EEFD4986-00B5-4DA4-8BB9-D7F2A5759743}" type="pres">
      <dgm:prSet presAssocID="{850111F1-6D7D-4307-941E-10E2CEC9A3BF}" presName="sibTrans" presStyleCnt="0"/>
      <dgm:spPr/>
    </dgm:pt>
    <dgm:pt modelId="{8079E261-89DF-4C1A-A0B0-C968BE7CC3ED}" type="pres">
      <dgm:prSet presAssocID="{ED10B1A2-DBF5-4EAF-A27E-38DED1CAD7D7}" presName="node" presStyleLbl="node1" presStyleIdx="1" presStyleCnt="10">
        <dgm:presLayoutVars>
          <dgm:bulletEnabled val="1"/>
        </dgm:presLayoutVars>
      </dgm:prSet>
      <dgm:spPr/>
    </dgm:pt>
    <dgm:pt modelId="{12F6C6C7-D455-4650-9AA1-7EC57A2D604C}" type="pres">
      <dgm:prSet presAssocID="{9FE63799-8432-4B2F-832F-5ED77BF4B0F1}" presName="sibTrans" presStyleCnt="0"/>
      <dgm:spPr/>
    </dgm:pt>
    <dgm:pt modelId="{3165777E-13BC-4545-AA89-A7CC5B5AAADE}" type="pres">
      <dgm:prSet presAssocID="{A5C0ED48-E67D-4A28-8118-2B09D887FF60}" presName="node" presStyleLbl="node1" presStyleIdx="2" presStyleCnt="10">
        <dgm:presLayoutVars>
          <dgm:bulletEnabled val="1"/>
        </dgm:presLayoutVars>
      </dgm:prSet>
      <dgm:spPr/>
    </dgm:pt>
    <dgm:pt modelId="{C1A19C94-632E-4E77-B2F2-06F71C3705DB}" type="pres">
      <dgm:prSet presAssocID="{FC44832B-C4F1-43AB-BE13-4621320340CB}" presName="sibTrans" presStyleCnt="0"/>
      <dgm:spPr/>
    </dgm:pt>
    <dgm:pt modelId="{1E4003AC-4AEF-4331-BF60-5102E7ED1BC8}" type="pres">
      <dgm:prSet presAssocID="{270AD17A-0F3F-4E09-8091-3F9EF0CA4B39}" presName="node" presStyleLbl="node1" presStyleIdx="3" presStyleCnt="10">
        <dgm:presLayoutVars>
          <dgm:bulletEnabled val="1"/>
        </dgm:presLayoutVars>
      </dgm:prSet>
      <dgm:spPr/>
    </dgm:pt>
    <dgm:pt modelId="{66810A34-C6E3-4677-8145-AA9B15BB5257}" type="pres">
      <dgm:prSet presAssocID="{8FE4D271-CCD2-48B8-9B8D-7A814A216C54}" presName="sibTrans" presStyleCnt="0"/>
      <dgm:spPr/>
    </dgm:pt>
    <dgm:pt modelId="{416D558A-883C-446D-8B34-9363ED32A20B}" type="pres">
      <dgm:prSet presAssocID="{3CEC4178-0E8F-4B86-960F-57911E8E81FA}" presName="node" presStyleLbl="node1" presStyleIdx="4" presStyleCnt="10">
        <dgm:presLayoutVars>
          <dgm:bulletEnabled val="1"/>
        </dgm:presLayoutVars>
      </dgm:prSet>
      <dgm:spPr/>
    </dgm:pt>
    <dgm:pt modelId="{9C76CEC7-B35B-41C2-9995-FFA7D3CA5BE6}" type="pres">
      <dgm:prSet presAssocID="{6233C90C-A663-48C2-BC8C-37A013325753}" presName="sibTrans" presStyleCnt="0"/>
      <dgm:spPr/>
    </dgm:pt>
    <dgm:pt modelId="{431F4F9C-42CF-44FB-948A-BE7457F836A3}" type="pres">
      <dgm:prSet presAssocID="{B276D15F-0D26-4EB6-ADEC-9D2918184399}" presName="node" presStyleLbl="node1" presStyleIdx="5" presStyleCnt="10">
        <dgm:presLayoutVars>
          <dgm:bulletEnabled val="1"/>
        </dgm:presLayoutVars>
      </dgm:prSet>
      <dgm:spPr/>
    </dgm:pt>
    <dgm:pt modelId="{547B81CD-8139-465A-8D11-6E5B920BFFDD}" type="pres">
      <dgm:prSet presAssocID="{B1D953E2-665E-4916-869F-44361D6ECEF2}" presName="sibTrans" presStyleCnt="0"/>
      <dgm:spPr/>
    </dgm:pt>
    <dgm:pt modelId="{F44496C5-E685-411C-A1C7-FE604436A885}" type="pres">
      <dgm:prSet presAssocID="{383D3281-DB92-404B-95FD-53A6F2086372}" presName="node" presStyleLbl="node1" presStyleIdx="6" presStyleCnt="10">
        <dgm:presLayoutVars>
          <dgm:bulletEnabled val="1"/>
        </dgm:presLayoutVars>
      </dgm:prSet>
      <dgm:spPr/>
    </dgm:pt>
    <dgm:pt modelId="{BD06E2BE-93D1-47DE-AEE5-E0C0F4E94EF5}" type="pres">
      <dgm:prSet presAssocID="{18FBA5D1-1737-4E7C-B9B2-DDF1BD00B771}" presName="sibTrans" presStyleCnt="0"/>
      <dgm:spPr/>
    </dgm:pt>
    <dgm:pt modelId="{C9A7BD07-A13A-4106-BCB1-875EA9038B0A}" type="pres">
      <dgm:prSet presAssocID="{9D8A68D4-F259-464B-8C43-74801CE2781B}" presName="node" presStyleLbl="node1" presStyleIdx="7" presStyleCnt="10">
        <dgm:presLayoutVars>
          <dgm:bulletEnabled val="1"/>
        </dgm:presLayoutVars>
      </dgm:prSet>
      <dgm:spPr/>
    </dgm:pt>
    <dgm:pt modelId="{2C361552-B4E1-437D-B9F8-997FD8F5DF96}" type="pres">
      <dgm:prSet presAssocID="{DF480759-F2C0-4D2B-9B06-08AED97664F9}" presName="sibTrans" presStyleCnt="0"/>
      <dgm:spPr/>
    </dgm:pt>
    <dgm:pt modelId="{EED45EA9-3AE0-4FC0-8F13-0FBC8FFFAADB}" type="pres">
      <dgm:prSet presAssocID="{2B067362-063B-4F75-954E-D35B02E50796}" presName="node" presStyleLbl="node1" presStyleIdx="8" presStyleCnt="10">
        <dgm:presLayoutVars>
          <dgm:bulletEnabled val="1"/>
        </dgm:presLayoutVars>
      </dgm:prSet>
      <dgm:spPr/>
    </dgm:pt>
    <dgm:pt modelId="{BF3C487D-DA21-426B-955C-60F500C5DAC0}" type="pres">
      <dgm:prSet presAssocID="{4B6F789D-A0F8-417F-9920-B7096611FA62}" presName="sibTrans" presStyleCnt="0"/>
      <dgm:spPr/>
    </dgm:pt>
    <dgm:pt modelId="{7F439C6C-0ECB-45E8-899D-EDCBA945F467}" type="pres">
      <dgm:prSet presAssocID="{867110B8-801F-4C9C-8038-7231902EEEB2}" presName="node" presStyleLbl="node1" presStyleIdx="9" presStyleCnt="10">
        <dgm:presLayoutVars>
          <dgm:bulletEnabled val="1"/>
        </dgm:presLayoutVars>
      </dgm:prSet>
      <dgm:spPr/>
    </dgm:pt>
  </dgm:ptLst>
  <dgm:cxnLst>
    <dgm:cxn modelId="{228C620E-F928-4D63-AAE4-4C912C73E285}" srcId="{FC082185-76C3-4F52-B5E7-038FA77F2C39}" destId="{383D3281-DB92-404B-95FD-53A6F2086372}" srcOrd="6" destOrd="0" parTransId="{A5D01096-34A7-448B-ACCB-60161CAC674D}" sibTransId="{18FBA5D1-1737-4E7C-B9B2-DDF1BD00B771}"/>
    <dgm:cxn modelId="{F2497119-8DEC-493A-B3AA-A4158E88D2E7}" type="presOf" srcId="{9D8A68D4-F259-464B-8C43-74801CE2781B}" destId="{C9A7BD07-A13A-4106-BCB1-875EA9038B0A}" srcOrd="0" destOrd="0" presId="urn:microsoft.com/office/officeart/2005/8/layout/default"/>
    <dgm:cxn modelId="{5F8C741C-EC7B-4323-938C-E27ABA803568}" type="presOf" srcId="{A5C0ED48-E67D-4A28-8118-2B09D887FF60}" destId="{3165777E-13BC-4545-AA89-A7CC5B5AAADE}" srcOrd="0" destOrd="0" presId="urn:microsoft.com/office/officeart/2005/8/layout/default"/>
    <dgm:cxn modelId="{D9008D28-1E78-40FF-A938-8C95E2D304BE}" srcId="{FC082185-76C3-4F52-B5E7-038FA77F2C39}" destId="{A5C0ED48-E67D-4A28-8118-2B09D887FF60}" srcOrd="2" destOrd="0" parTransId="{EC3B2EF9-EC5D-4BAD-8B38-35676C9B72DB}" sibTransId="{FC44832B-C4F1-43AB-BE13-4621320340CB}"/>
    <dgm:cxn modelId="{820EDE29-B22B-4D73-9BD6-3D601C78060D}" type="presOf" srcId="{3CEC4178-0E8F-4B86-960F-57911E8E81FA}" destId="{416D558A-883C-446D-8B34-9363ED32A20B}" srcOrd="0" destOrd="0" presId="urn:microsoft.com/office/officeart/2005/8/layout/default"/>
    <dgm:cxn modelId="{9918842B-6E87-44F0-AE2C-6E0A59C6ACD2}" type="presOf" srcId="{ED10B1A2-DBF5-4EAF-A27E-38DED1CAD7D7}" destId="{8079E261-89DF-4C1A-A0B0-C968BE7CC3ED}" srcOrd="0" destOrd="0" presId="urn:microsoft.com/office/officeart/2005/8/layout/default"/>
    <dgm:cxn modelId="{C1AE892F-68B9-4362-A9C0-2437C29E9EB0}" type="presOf" srcId="{270AD17A-0F3F-4E09-8091-3F9EF0CA4B39}" destId="{1E4003AC-4AEF-4331-BF60-5102E7ED1BC8}" srcOrd="0" destOrd="0" presId="urn:microsoft.com/office/officeart/2005/8/layout/default"/>
    <dgm:cxn modelId="{F674AF38-B396-4DBE-8420-6E3A7FC05888}" srcId="{FC082185-76C3-4F52-B5E7-038FA77F2C39}" destId="{9D8A68D4-F259-464B-8C43-74801CE2781B}" srcOrd="7" destOrd="0" parTransId="{EB75C2C1-22D9-4873-9795-0D3E48B977C4}" sibTransId="{DF480759-F2C0-4D2B-9B06-08AED97664F9}"/>
    <dgm:cxn modelId="{67ED5184-8A13-4D17-A9E7-C7B97434CC09}" srcId="{FC082185-76C3-4F52-B5E7-038FA77F2C39}" destId="{ED10B1A2-DBF5-4EAF-A27E-38DED1CAD7D7}" srcOrd="1" destOrd="0" parTransId="{9FC8BBA5-5072-4B28-9EF5-60A53DDC671C}" sibTransId="{9FE63799-8432-4B2F-832F-5ED77BF4B0F1}"/>
    <dgm:cxn modelId="{46C2458D-1F72-4F6A-985D-724ED0824DA0}" type="presOf" srcId="{B276D15F-0D26-4EB6-ADEC-9D2918184399}" destId="{431F4F9C-42CF-44FB-948A-BE7457F836A3}" srcOrd="0" destOrd="0" presId="urn:microsoft.com/office/officeart/2005/8/layout/default"/>
    <dgm:cxn modelId="{4C439193-F374-4C3A-A7F5-DDDC61A88C6B}" type="presOf" srcId="{867110B8-801F-4C9C-8038-7231902EEEB2}" destId="{7F439C6C-0ECB-45E8-899D-EDCBA945F467}" srcOrd="0" destOrd="0" presId="urn:microsoft.com/office/officeart/2005/8/layout/default"/>
    <dgm:cxn modelId="{49268794-D705-4440-95BB-F3FE03921DA4}" type="presOf" srcId="{BA82B6D1-5D1C-4501-B94D-C6C61D4DAFEB}" destId="{F4719D41-F46E-45BB-B56A-97D4E4ABBDA3}" srcOrd="0" destOrd="0" presId="urn:microsoft.com/office/officeart/2005/8/layout/default"/>
    <dgm:cxn modelId="{3D15CF99-85A8-4417-BE52-23240FB1FB59}" srcId="{FC082185-76C3-4F52-B5E7-038FA77F2C39}" destId="{B276D15F-0D26-4EB6-ADEC-9D2918184399}" srcOrd="5" destOrd="0" parTransId="{4BBC9881-F189-4F8D-BB2A-3E5331F4EF2E}" sibTransId="{B1D953E2-665E-4916-869F-44361D6ECEF2}"/>
    <dgm:cxn modelId="{A662329F-EFC6-42BB-9964-A96EDEC81996}" type="presOf" srcId="{383D3281-DB92-404B-95FD-53A6F2086372}" destId="{F44496C5-E685-411C-A1C7-FE604436A885}" srcOrd="0" destOrd="0" presId="urn:microsoft.com/office/officeart/2005/8/layout/default"/>
    <dgm:cxn modelId="{0148DDA4-4A6E-4CE3-903A-A6418B5EAE50}" srcId="{FC082185-76C3-4F52-B5E7-038FA77F2C39}" destId="{2B067362-063B-4F75-954E-D35B02E50796}" srcOrd="8" destOrd="0" parTransId="{11FD9A4D-5689-4AA0-B430-43F6D2B2AB07}" sibTransId="{4B6F789D-A0F8-417F-9920-B7096611FA62}"/>
    <dgm:cxn modelId="{F19C7AC1-519E-4F6A-A7C0-9F04364662F4}" srcId="{FC082185-76C3-4F52-B5E7-038FA77F2C39}" destId="{867110B8-801F-4C9C-8038-7231902EEEB2}" srcOrd="9" destOrd="0" parTransId="{C407221B-6887-4432-AE08-4F00ED28B8AC}" sibTransId="{9FDAE3FB-5DB7-4509-BCC5-06C821B091B1}"/>
    <dgm:cxn modelId="{F06A99CE-ACB5-4364-AC5B-B14E550E9F84}" type="presOf" srcId="{2B067362-063B-4F75-954E-D35B02E50796}" destId="{EED45EA9-3AE0-4FC0-8F13-0FBC8FFFAADB}" srcOrd="0" destOrd="0" presId="urn:microsoft.com/office/officeart/2005/8/layout/default"/>
    <dgm:cxn modelId="{B55CA5CF-BD17-4BA5-8E93-8A0CA99D3254}" srcId="{FC082185-76C3-4F52-B5E7-038FA77F2C39}" destId="{270AD17A-0F3F-4E09-8091-3F9EF0CA4B39}" srcOrd="3" destOrd="0" parTransId="{9D3C5292-C69A-4A69-BF34-78FD60D62A98}" sibTransId="{8FE4D271-CCD2-48B8-9B8D-7A814A216C54}"/>
    <dgm:cxn modelId="{4A0088DF-89D9-433C-BD00-802F01B96B60}" type="presOf" srcId="{FC082185-76C3-4F52-B5E7-038FA77F2C39}" destId="{3713B0E1-95DC-4B5E-A2A7-7976C7D21414}" srcOrd="0" destOrd="0" presId="urn:microsoft.com/office/officeart/2005/8/layout/default"/>
    <dgm:cxn modelId="{3EEA67F1-EC4E-4207-8117-7894C634B759}" srcId="{FC082185-76C3-4F52-B5E7-038FA77F2C39}" destId="{BA82B6D1-5D1C-4501-B94D-C6C61D4DAFEB}" srcOrd="0" destOrd="0" parTransId="{55B7822B-CCF9-4001-9BAC-EB9E4E6B5654}" sibTransId="{850111F1-6D7D-4307-941E-10E2CEC9A3BF}"/>
    <dgm:cxn modelId="{ED5E90F3-F1CB-4F4F-9D7B-086BB6A146D2}" srcId="{FC082185-76C3-4F52-B5E7-038FA77F2C39}" destId="{3CEC4178-0E8F-4B86-960F-57911E8E81FA}" srcOrd="4" destOrd="0" parTransId="{07017085-88E0-4220-8D49-4D5D4066181E}" sibTransId="{6233C90C-A663-48C2-BC8C-37A013325753}"/>
    <dgm:cxn modelId="{A8F9910F-9D58-47C0-BC28-8F70B2A15F8C}" type="presParOf" srcId="{3713B0E1-95DC-4B5E-A2A7-7976C7D21414}" destId="{F4719D41-F46E-45BB-B56A-97D4E4ABBDA3}" srcOrd="0" destOrd="0" presId="urn:microsoft.com/office/officeart/2005/8/layout/default"/>
    <dgm:cxn modelId="{C09C28FE-9E6D-4CDF-A53A-23D2C8529E09}" type="presParOf" srcId="{3713B0E1-95DC-4B5E-A2A7-7976C7D21414}" destId="{EEFD4986-00B5-4DA4-8BB9-D7F2A5759743}" srcOrd="1" destOrd="0" presId="urn:microsoft.com/office/officeart/2005/8/layout/default"/>
    <dgm:cxn modelId="{E64B9F70-1040-4204-A41C-D9B4A144F782}" type="presParOf" srcId="{3713B0E1-95DC-4B5E-A2A7-7976C7D21414}" destId="{8079E261-89DF-4C1A-A0B0-C968BE7CC3ED}" srcOrd="2" destOrd="0" presId="urn:microsoft.com/office/officeart/2005/8/layout/default"/>
    <dgm:cxn modelId="{EA1075C4-DBDA-434E-9121-C3A9BCB887D0}" type="presParOf" srcId="{3713B0E1-95DC-4B5E-A2A7-7976C7D21414}" destId="{12F6C6C7-D455-4650-9AA1-7EC57A2D604C}" srcOrd="3" destOrd="0" presId="urn:microsoft.com/office/officeart/2005/8/layout/default"/>
    <dgm:cxn modelId="{0B912468-CCC5-4DE3-AEB1-3E205CB1860A}" type="presParOf" srcId="{3713B0E1-95DC-4B5E-A2A7-7976C7D21414}" destId="{3165777E-13BC-4545-AA89-A7CC5B5AAADE}" srcOrd="4" destOrd="0" presId="urn:microsoft.com/office/officeart/2005/8/layout/default"/>
    <dgm:cxn modelId="{36A6CE55-C38C-485B-83EF-879C41130A48}" type="presParOf" srcId="{3713B0E1-95DC-4B5E-A2A7-7976C7D21414}" destId="{C1A19C94-632E-4E77-B2F2-06F71C3705DB}" srcOrd="5" destOrd="0" presId="urn:microsoft.com/office/officeart/2005/8/layout/default"/>
    <dgm:cxn modelId="{D2E6BC13-95DD-4A96-95BF-A970133B8934}" type="presParOf" srcId="{3713B0E1-95DC-4B5E-A2A7-7976C7D21414}" destId="{1E4003AC-4AEF-4331-BF60-5102E7ED1BC8}" srcOrd="6" destOrd="0" presId="urn:microsoft.com/office/officeart/2005/8/layout/default"/>
    <dgm:cxn modelId="{7D84E5D6-AB2B-4799-BE8A-066E3844EEE5}" type="presParOf" srcId="{3713B0E1-95DC-4B5E-A2A7-7976C7D21414}" destId="{66810A34-C6E3-4677-8145-AA9B15BB5257}" srcOrd="7" destOrd="0" presId="urn:microsoft.com/office/officeart/2005/8/layout/default"/>
    <dgm:cxn modelId="{9C95A591-8ADD-41CE-8C8B-DF9C9BC4AB81}" type="presParOf" srcId="{3713B0E1-95DC-4B5E-A2A7-7976C7D21414}" destId="{416D558A-883C-446D-8B34-9363ED32A20B}" srcOrd="8" destOrd="0" presId="urn:microsoft.com/office/officeart/2005/8/layout/default"/>
    <dgm:cxn modelId="{9B201BA1-FAF3-40A2-91B6-4B78948243B6}" type="presParOf" srcId="{3713B0E1-95DC-4B5E-A2A7-7976C7D21414}" destId="{9C76CEC7-B35B-41C2-9995-FFA7D3CA5BE6}" srcOrd="9" destOrd="0" presId="urn:microsoft.com/office/officeart/2005/8/layout/default"/>
    <dgm:cxn modelId="{1AB2F881-73ED-4B77-866A-8B6696069BA3}" type="presParOf" srcId="{3713B0E1-95DC-4B5E-A2A7-7976C7D21414}" destId="{431F4F9C-42CF-44FB-948A-BE7457F836A3}" srcOrd="10" destOrd="0" presId="urn:microsoft.com/office/officeart/2005/8/layout/default"/>
    <dgm:cxn modelId="{7B780D92-0C4A-448C-ADC6-2919724CF009}" type="presParOf" srcId="{3713B0E1-95DC-4B5E-A2A7-7976C7D21414}" destId="{547B81CD-8139-465A-8D11-6E5B920BFFDD}" srcOrd="11" destOrd="0" presId="urn:microsoft.com/office/officeart/2005/8/layout/default"/>
    <dgm:cxn modelId="{A46888BC-02F1-4C3B-BD24-992755987A26}" type="presParOf" srcId="{3713B0E1-95DC-4B5E-A2A7-7976C7D21414}" destId="{F44496C5-E685-411C-A1C7-FE604436A885}" srcOrd="12" destOrd="0" presId="urn:microsoft.com/office/officeart/2005/8/layout/default"/>
    <dgm:cxn modelId="{B67F35D5-311A-4CEA-9BC2-FFF92C290BFB}" type="presParOf" srcId="{3713B0E1-95DC-4B5E-A2A7-7976C7D21414}" destId="{BD06E2BE-93D1-47DE-AEE5-E0C0F4E94EF5}" srcOrd="13" destOrd="0" presId="urn:microsoft.com/office/officeart/2005/8/layout/default"/>
    <dgm:cxn modelId="{F2D53A19-F903-42D2-B79F-C14667B11002}" type="presParOf" srcId="{3713B0E1-95DC-4B5E-A2A7-7976C7D21414}" destId="{C9A7BD07-A13A-4106-BCB1-875EA9038B0A}" srcOrd="14" destOrd="0" presId="urn:microsoft.com/office/officeart/2005/8/layout/default"/>
    <dgm:cxn modelId="{6F68432A-6F7B-42AD-B918-C735C215F646}" type="presParOf" srcId="{3713B0E1-95DC-4B5E-A2A7-7976C7D21414}" destId="{2C361552-B4E1-437D-B9F8-997FD8F5DF96}" srcOrd="15" destOrd="0" presId="urn:microsoft.com/office/officeart/2005/8/layout/default"/>
    <dgm:cxn modelId="{9F7591F6-FC7C-4AC1-944E-26263F897E8C}" type="presParOf" srcId="{3713B0E1-95DC-4B5E-A2A7-7976C7D21414}" destId="{EED45EA9-3AE0-4FC0-8F13-0FBC8FFFAADB}" srcOrd="16" destOrd="0" presId="urn:microsoft.com/office/officeart/2005/8/layout/default"/>
    <dgm:cxn modelId="{C93C9586-F2D9-4CA7-94EB-46086FF26B6E}" type="presParOf" srcId="{3713B0E1-95DC-4B5E-A2A7-7976C7D21414}" destId="{BF3C487D-DA21-426B-955C-60F500C5DAC0}" srcOrd="17" destOrd="0" presId="urn:microsoft.com/office/officeart/2005/8/layout/default"/>
    <dgm:cxn modelId="{58710C3D-990C-47E1-A298-FAC6DEAA72C2}" type="presParOf" srcId="{3713B0E1-95DC-4B5E-A2A7-7976C7D21414}" destId="{7F439C6C-0ECB-45E8-899D-EDCBA945F46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082185-76C3-4F52-B5E7-038FA77F2C3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BA82B6D1-5D1C-4501-B94D-C6C61D4DAFEB}">
      <dgm:prSet phldrT="[Text]"/>
      <dgm:spPr>
        <a:solidFill>
          <a:srgbClr val="7BB6B3"/>
        </a:solidFill>
        <a:ln>
          <a:solidFill>
            <a:srgbClr val="0C2E32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MODULAR DESIGN</a:t>
          </a:r>
        </a:p>
        <a:p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(how do we assure </a:t>
          </a:r>
          <a:r>
            <a:rPr lang="en-US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stackability</a:t>
          </a:r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 and interconnection?)</a:t>
          </a:r>
          <a:endParaRPr lang="ro-RO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55B7822B-CCF9-4001-9BAC-EB9E4E6B5654}" type="parTrans" cxnId="{3EEA67F1-EC4E-4207-8117-7894C634B759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850111F1-6D7D-4307-941E-10E2CEC9A3BF}" type="sibTrans" cxnId="{3EEA67F1-EC4E-4207-8117-7894C634B759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ED10B1A2-DBF5-4EAF-A27E-38DED1CAD7D7}">
      <dgm:prSet phldrT="[Text]"/>
      <dgm:spPr>
        <a:solidFill>
          <a:srgbClr val="103B40"/>
        </a:solidFill>
        <a:ln>
          <a:solidFill>
            <a:srgbClr val="103B40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TRANSDISCIPLINARITY</a:t>
          </a:r>
        </a:p>
        <a:p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(soft skills vs. hard skills: what do employers want?)</a:t>
          </a:r>
          <a:endParaRPr lang="ro-RO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9FC8BBA5-5072-4B28-9EF5-60A53DDC671C}" type="parTrans" cxnId="{67ED5184-8A13-4D17-A9E7-C7B97434CC09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9FE63799-8432-4B2F-832F-5ED77BF4B0F1}" type="sibTrans" cxnId="{67ED5184-8A13-4D17-A9E7-C7B97434CC09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A5C0ED48-E67D-4A28-8118-2B09D887FF60}">
      <dgm:prSet phldrT="[Text]"/>
      <dgm:spPr>
        <a:solidFill>
          <a:srgbClr val="11454A"/>
        </a:solidFill>
        <a:ln>
          <a:solidFill>
            <a:srgbClr val="11454A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ECTS CREDIT POINTS</a:t>
          </a:r>
        </a:p>
        <a:p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(how many are too many and what is a minimum?)</a:t>
          </a:r>
          <a:endParaRPr lang="ro-RO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EC3B2EF9-EC5D-4BAD-8B38-35676C9B72DB}" type="parTrans" cxnId="{D9008D28-1E78-40FF-A938-8C95E2D304BE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FC44832B-C4F1-43AB-BE13-4621320340CB}" type="sibTrans" cxnId="{D9008D28-1E78-40FF-A938-8C95E2D304BE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270AD17A-0F3F-4E09-8091-3F9EF0CA4B39}">
      <dgm:prSet phldrT="[Text]"/>
      <dgm:spPr>
        <a:solidFill>
          <a:srgbClr val="265A6F"/>
        </a:solidFill>
        <a:ln>
          <a:solidFill>
            <a:srgbClr val="265A6F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FLEXIBLE PATHWAYS</a:t>
          </a:r>
        </a:p>
        <a:p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(who is leading the flexibility and what are the limits?)</a:t>
          </a:r>
          <a:endParaRPr lang="ro-RO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9D3C5292-C69A-4A69-BF34-78FD60D62A98}" type="parTrans" cxnId="{B55CA5CF-BD17-4BA5-8E93-8A0CA99D3254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8FE4D271-CCD2-48B8-9B8D-7A814A216C54}" type="sibTrans" cxnId="{B55CA5CF-BD17-4BA5-8E93-8A0CA99D3254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3CEC4178-0E8F-4B86-960F-57911E8E81FA}">
      <dgm:prSet phldrT="[Text]"/>
      <dgm:spPr>
        <a:solidFill>
          <a:srgbClr val="506D91"/>
        </a:solidFill>
        <a:ln>
          <a:solidFill>
            <a:srgbClr val="506D91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MULTIPLE FORMATS</a:t>
          </a:r>
        </a:p>
        <a:p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(how many and who has a say in the limits?)</a:t>
          </a:r>
          <a:endParaRPr lang="ro-RO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07017085-88E0-4220-8D49-4D5D4066181E}" type="parTrans" cxnId="{ED5E90F3-F1CB-4F4F-9D7B-086BB6A146D2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6233C90C-A663-48C2-BC8C-37A013325753}" type="sibTrans" cxnId="{ED5E90F3-F1CB-4F4F-9D7B-086BB6A146D2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B276D15F-0D26-4EB6-ADEC-9D2918184399}">
      <dgm:prSet/>
      <dgm:spPr>
        <a:solidFill>
          <a:srgbClr val="7893B4"/>
        </a:solidFill>
        <a:ln>
          <a:solidFill>
            <a:srgbClr val="7893B4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MOBILITY VARIETY</a:t>
          </a:r>
        </a:p>
        <a:p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(is online learning a virtual mobility or not?)</a:t>
          </a:r>
          <a:endParaRPr lang="ro-RO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4BBC9881-F189-4F8D-BB2A-3E5331F4EF2E}" type="parTrans" cxnId="{3D15CF99-85A8-4417-BE52-23240FB1FB59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B1D953E2-665E-4916-869F-44361D6ECEF2}" type="sibTrans" cxnId="{3D15CF99-85A8-4417-BE52-23240FB1FB59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383D3281-DB92-404B-95FD-53A6F2086372}">
      <dgm:prSet/>
      <dgm:spPr>
        <a:solidFill>
          <a:srgbClr val="847EAA"/>
        </a:solidFill>
        <a:ln>
          <a:solidFill>
            <a:srgbClr val="847EAA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INNOVATIVE PEDAGOGIES</a:t>
          </a:r>
        </a:p>
        <a:p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(can we talk about innovation guidelines in education?)</a:t>
          </a:r>
          <a:endParaRPr lang="ro-RO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A5D01096-34A7-448B-ACCB-60161CAC674D}" type="parTrans" cxnId="{228C620E-F928-4D63-AAE4-4C912C73E285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18FBA5D1-1737-4E7C-B9B2-DDF1BD00B771}" type="sibTrans" cxnId="{228C620E-F928-4D63-AAE4-4C912C73E285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9D8A68D4-F259-464B-8C43-74801CE2781B}">
      <dgm:prSet/>
      <dgm:spPr>
        <a:solidFill>
          <a:schemeClr val="tx2">
            <a:lumMod val="60000"/>
            <a:lumOff val="40000"/>
          </a:schemeClr>
        </a:solidFill>
        <a:ln>
          <a:solidFill>
            <a:srgbClr val="BA8DB7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RECOGNITION &amp; CERTIFICATION</a:t>
          </a:r>
        </a:p>
        <a:p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(do trust and accountability pass national barriers?)</a:t>
          </a:r>
          <a:endParaRPr lang="ro-RO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EB75C2C1-22D9-4873-9795-0D3E48B977C4}" type="parTrans" cxnId="{F674AF38-B396-4DBE-8420-6E3A7FC05888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DF480759-F2C0-4D2B-9B06-08AED97664F9}" type="sibTrans" cxnId="{F674AF38-B396-4DBE-8420-6E3A7FC05888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2B067362-063B-4F75-954E-D35B02E50796}">
      <dgm:prSet/>
      <dgm:spPr>
        <a:solidFill>
          <a:srgbClr val="7FB3C7"/>
        </a:solidFill>
        <a:ln>
          <a:solidFill>
            <a:srgbClr val="E68AA9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INTER-INSTITUTIONAL COOPERATION</a:t>
          </a:r>
        </a:p>
        <a:p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(how do we define a successful cooperation?)</a:t>
          </a:r>
          <a:endParaRPr lang="ro-RO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11FD9A4D-5689-4AA0-B430-43F6D2B2AB07}" type="parTrans" cxnId="{0148DDA4-4A6E-4CE3-903A-A6418B5EAE50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4B6F789D-A0F8-417F-9920-B7096611FA62}" type="sibTrans" cxnId="{0148DDA4-4A6E-4CE3-903A-A6418B5EAE50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867110B8-801F-4C9C-8038-7231902EEEB2}">
      <dgm:prSet/>
      <dgm:spPr>
        <a:solidFill>
          <a:srgbClr val="DDC6DB"/>
        </a:solidFill>
        <a:ln>
          <a:solidFill>
            <a:srgbClr val="DDC6DB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STRUCTURAL, SYSTEMIC, SUSTAINABLE IMPACT</a:t>
          </a:r>
        </a:p>
        <a:p>
          <a:r>
            <a: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(can we design a model for assessing the impact?)</a:t>
          </a:r>
          <a:endParaRPr lang="ro-RO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C407221B-6887-4432-AE08-4F00ED28B8AC}" type="parTrans" cxnId="{F19C7AC1-519E-4F6A-A7C0-9F04364662F4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9FDAE3FB-5DB7-4509-BCC5-06C821B091B1}" type="sibTrans" cxnId="{F19C7AC1-519E-4F6A-A7C0-9F04364662F4}">
      <dgm:prSet/>
      <dgm:spPr/>
      <dgm:t>
        <a:bodyPr/>
        <a:lstStyle/>
        <a:p>
          <a:endParaRPr lang="ro-RO">
            <a:latin typeface="Open Sans" pitchFamily="2" charset="0"/>
            <a:ea typeface="Open Sans" pitchFamily="2" charset="0"/>
            <a:cs typeface="Open Sans" pitchFamily="2" charset="0"/>
          </a:endParaRPr>
        </a:p>
      </dgm:t>
    </dgm:pt>
    <dgm:pt modelId="{3713B0E1-95DC-4B5E-A2A7-7976C7D21414}" type="pres">
      <dgm:prSet presAssocID="{FC082185-76C3-4F52-B5E7-038FA77F2C39}" presName="diagram" presStyleCnt="0">
        <dgm:presLayoutVars>
          <dgm:dir/>
          <dgm:resizeHandles val="exact"/>
        </dgm:presLayoutVars>
      </dgm:prSet>
      <dgm:spPr/>
    </dgm:pt>
    <dgm:pt modelId="{F4719D41-F46E-45BB-B56A-97D4E4ABBDA3}" type="pres">
      <dgm:prSet presAssocID="{BA82B6D1-5D1C-4501-B94D-C6C61D4DAFEB}" presName="node" presStyleLbl="node1" presStyleIdx="0" presStyleCnt="10">
        <dgm:presLayoutVars>
          <dgm:bulletEnabled val="1"/>
        </dgm:presLayoutVars>
      </dgm:prSet>
      <dgm:spPr/>
    </dgm:pt>
    <dgm:pt modelId="{EEFD4986-00B5-4DA4-8BB9-D7F2A5759743}" type="pres">
      <dgm:prSet presAssocID="{850111F1-6D7D-4307-941E-10E2CEC9A3BF}" presName="sibTrans" presStyleCnt="0"/>
      <dgm:spPr/>
    </dgm:pt>
    <dgm:pt modelId="{8079E261-89DF-4C1A-A0B0-C968BE7CC3ED}" type="pres">
      <dgm:prSet presAssocID="{ED10B1A2-DBF5-4EAF-A27E-38DED1CAD7D7}" presName="node" presStyleLbl="node1" presStyleIdx="1" presStyleCnt="10">
        <dgm:presLayoutVars>
          <dgm:bulletEnabled val="1"/>
        </dgm:presLayoutVars>
      </dgm:prSet>
      <dgm:spPr/>
    </dgm:pt>
    <dgm:pt modelId="{12F6C6C7-D455-4650-9AA1-7EC57A2D604C}" type="pres">
      <dgm:prSet presAssocID="{9FE63799-8432-4B2F-832F-5ED77BF4B0F1}" presName="sibTrans" presStyleCnt="0"/>
      <dgm:spPr/>
    </dgm:pt>
    <dgm:pt modelId="{3165777E-13BC-4545-AA89-A7CC5B5AAADE}" type="pres">
      <dgm:prSet presAssocID="{A5C0ED48-E67D-4A28-8118-2B09D887FF60}" presName="node" presStyleLbl="node1" presStyleIdx="2" presStyleCnt="10">
        <dgm:presLayoutVars>
          <dgm:bulletEnabled val="1"/>
        </dgm:presLayoutVars>
      </dgm:prSet>
      <dgm:spPr/>
    </dgm:pt>
    <dgm:pt modelId="{C1A19C94-632E-4E77-B2F2-06F71C3705DB}" type="pres">
      <dgm:prSet presAssocID="{FC44832B-C4F1-43AB-BE13-4621320340CB}" presName="sibTrans" presStyleCnt="0"/>
      <dgm:spPr/>
    </dgm:pt>
    <dgm:pt modelId="{1E4003AC-4AEF-4331-BF60-5102E7ED1BC8}" type="pres">
      <dgm:prSet presAssocID="{270AD17A-0F3F-4E09-8091-3F9EF0CA4B39}" presName="node" presStyleLbl="node1" presStyleIdx="3" presStyleCnt="10">
        <dgm:presLayoutVars>
          <dgm:bulletEnabled val="1"/>
        </dgm:presLayoutVars>
      </dgm:prSet>
      <dgm:spPr/>
    </dgm:pt>
    <dgm:pt modelId="{66810A34-C6E3-4677-8145-AA9B15BB5257}" type="pres">
      <dgm:prSet presAssocID="{8FE4D271-CCD2-48B8-9B8D-7A814A216C54}" presName="sibTrans" presStyleCnt="0"/>
      <dgm:spPr/>
    </dgm:pt>
    <dgm:pt modelId="{416D558A-883C-446D-8B34-9363ED32A20B}" type="pres">
      <dgm:prSet presAssocID="{3CEC4178-0E8F-4B86-960F-57911E8E81FA}" presName="node" presStyleLbl="node1" presStyleIdx="4" presStyleCnt="10">
        <dgm:presLayoutVars>
          <dgm:bulletEnabled val="1"/>
        </dgm:presLayoutVars>
      </dgm:prSet>
      <dgm:spPr/>
    </dgm:pt>
    <dgm:pt modelId="{9C76CEC7-B35B-41C2-9995-FFA7D3CA5BE6}" type="pres">
      <dgm:prSet presAssocID="{6233C90C-A663-48C2-BC8C-37A013325753}" presName="sibTrans" presStyleCnt="0"/>
      <dgm:spPr/>
    </dgm:pt>
    <dgm:pt modelId="{431F4F9C-42CF-44FB-948A-BE7457F836A3}" type="pres">
      <dgm:prSet presAssocID="{B276D15F-0D26-4EB6-ADEC-9D2918184399}" presName="node" presStyleLbl="node1" presStyleIdx="5" presStyleCnt="10">
        <dgm:presLayoutVars>
          <dgm:bulletEnabled val="1"/>
        </dgm:presLayoutVars>
      </dgm:prSet>
      <dgm:spPr/>
    </dgm:pt>
    <dgm:pt modelId="{547B81CD-8139-465A-8D11-6E5B920BFFDD}" type="pres">
      <dgm:prSet presAssocID="{B1D953E2-665E-4916-869F-44361D6ECEF2}" presName="sibTrans" presStyleCnt="0"/>
      <dgm:spPr/>
    </dgm:pt>
    <dgm:pt modelId="{F44496C5-E685-411C-A1C7-FE604436A885}" type="pres">
      <dgm:prSet presAssocID="{383D3281-DB92-404B-95FD-53A6F2086372}" presName="node" presStyleLbl="node1" presStyleIdx="6" presStyleCnt="10">
        <dgm:presLayoutVars>
          <dgm:bulletEnabled val="1"/>
        </dgm:presLayoutVars>
      </dgm:prSet>
      <dgm:spPr/>
    </dgm:pt>
    <dgm:pt modelId="{BD06E2BE-93D1-47DE-AEE5-E0C0F4E94EF5}" type="pres">
      <dgm:prSet presAssocID="{18FBA5D1-1737-4E7C-B9B2-DDF1BD00B771}" presName="sibTrans" presStyleCnt="0"/>
      <dgm:spPr/>
    </dgm:pt>
    <dgm:pt modelId="{C9A7BD07-A13A-4106-BCB1-875EA9038B0A}" type="pres">
      <dgm:prSet presAssocID="{9D8A68D4-F259-464B-8C43-74801CE2781B}" presName="node" presStyleLbl="node1" presStyleIdx="7" presStyleCnt="10">
        <dgm:presLayoutVars>
          <dgm:bulletEnabled val="1"/>
        </dgm:presLayoutVars>
      </dgm:prSet>
      <dgm:spPr/>
    </dgm:pt>
    <dgm:pt modelId="{2C361552-B4E1-437D-B9F8-997FD8F5DF96}" type="pres">
      <dgm:prSet presAssocID="{DF480759-F2C0-4D2B-9B06-08AED97664F9}" presName="sibTrans" presStyleCnt="0"/>
      <dgm:spPr/>
    </dgm:pt>
    <dgm:pt modelId="{EED45EA9-3AE0-4FC0-8F13-0FBC8FFFAADB}" type="pres">
      <dgm:prSet presAssocID="{2B067362-063B-4F75-954E-D35B02E50796}" presName="node" presStyleLbl="node1" presStyleIdx="8" presStyleCnt="10">
        <dgm:presLayoutVars>
          <dgm:bulletEnabled val="1"/>
        </dgm:presLayoutVars>
      </dgm:prSet>
      <dgm:spPr/>
    </dgm:pt>
    <dgm:pt modelId="{BF3C487D-DA21-426B-955C-60F500C5DAC0}" type="pres">
      <dgm:prSet presAssocID="{4B6F789D-A0F8-417F-9920-B7096611FA62}" presName="sibTrans" presStyleCnt="0"/>
      <dgm:spPr/>
    </dgm:pt>
    <dgm:pt modelId="{7F439C6C-0ECB-45E8-899D-EDCBA945F467}" type="pres">
      <dgm:prSet presAssocID="{867110B8-801F-4C9C-8038-7231902EEEB2}" presName="node" presStyleLbl="node1" presStyleIdx="9" presStyleCnt="10">
        <dgm:presLayoutVars>
          <dgm:bulletEnabled val="1"/>
        </dgm:presLayoutVars>
      </dgm:prSet>
      <dgm:spPr/>
    </dgm:pt>
  </dgm:ptLst>
  <dgm:cxnLst>
    <dgm:cxn modelId="{228C620E-F928-4D63-AAE4-4C912C73E285}" srcId="{FC082185-76C3-4F52-B5E7-038FA77F2C39}" destId="{383D3281-DB92-404B-95FD-53A6F2086372}" srcOrd="6" destOrd="0" parTransId="{A5D01096-34A7-448B-ACCB-60161CAC674D}" sibTransId="{18FBA5D1-1737-4E7C-B9B2-DDF1BD00B771}"/>
    <dgm:cxn modelId="{F2497119-8DEC-493A-B3AA-A4158E88D2E7}" type="presOf" srcId="{9D8A68D4-F259-464B-8C43-74801CE2781B}" destId="{C9A7BD07-A13A-4106-BCB1-875EA9038B0A}" srcOrd="0" destOrd="0" presId="urn:microsoft.com/office/officeart/2005/8/layout/default"/>
    <dgm:cxn modelId="{5F8C741C-EC7B-4323-938C-E27ABA803568}" type="presOf" srcId="{A5C0ED48-E67D-4A28-8118-2B09D887FF60}" destId="{3165777E-13BC-4545-AA89-A7CC5B5AAADE}" srcOrd="0" destOrd="0" presId="urn:microsoft.com/office/officeart/2005/8/layout/default"/>
    <dgm:cxn modelId="{D9008D28-1E78-40FF-A938-8C95E2D304BE}" srcId="{FC082185-76C3-4F52-B5E7-038FA77F2C39}" destId="{A5C0ED48-E67D-4A28-8118-2B09D887FF60}" srcOrd="2" destOrd="0" parTransId="{EC3B2EF9-EC5D-4BAD-8B38-35676C9B72DB}" sibTransId="{FC44832B-C4F1-43AB-BE13-4621320340CB}"/>
    <dgm:cxn modelId="{820EDE29-B22B-4D73-9BD6-3D601C78060D}" type="presOf" srcId="{3CEC4178-0E8F-4B86-960F-57911E8E81FA}" destId="{416D558A-883C-446D-8B34-9363ED32A20B}" srcOrd="0" destOrd="0" presId="urn:microsoft.com/office/officeart/2005/8/layout/default"/>
    <dgm:cxn modelId="{9918842B-6E87-44F0-AE2C-6E0A59C6ACD2}" type="presOf" srcId="{ED10B1A2-DBF5-4EAF-A27E-38DED1CAD7D7}" destId="{8079E261-89DF-4C1A-A0B0-C968BE7CC3ED}" srcOrd="0" destOrd="0" presId="urn:microsoft.com/office/officeart/2005/8/layout/default"/>
    <dgm:cxn modelId="{C1AE892F-68B9-4362-A9C0-2437C29E9EB0}" type="presOf" srcId="{270AD17A-0F3F-4E09-8091-3F9EF0CA4B39}" destId="{1E4003AC-4AEF-4331-BF60-5102E7ED1BC8}" srcOrd="0" destOrd="0" presId="urn:microsoft.com/office/officeart/2005/8/layout/default"/>
    <dgm:cxn modelId="{F674AF38-B396-4DBE-8420-6E3A7FC05888}" srcId="{FC082185-76C3-4F52-B5E7-038FA77F2C39}" destId="{9D8A68D4-F259-464B-8C43-74801CE2781B}" srcOrd="7" destOrd="0" parTransId="{EB75C2C1-22D9-4873-9795-0D3E48B977C4}" sibTransId="{DF480759-F2C0-4D2B-9B06-08AED97664F9}"/>
    <dgm:cxn modelId="{67ED5184-8A13-4D17-A9E7-C7B97434CC09}" srcId="{FC082185-76C3-4F52-B5E7-038FA77F2C39}" destId="{ED10B1A2-DBF5-4EAF-A27E-38DED1CAD7D7}" srcOrd="1" destOrd="0" parTransId="{9FC8BBA5-5072-4B28-9EF5-60A53DDC671C}" sibTransId="{9FE63799-8432-4B2F-832F-5ED77BF4B0F1}"/>
    <dgm:cxn modelId="{46C2458D-1F72-4F6A-985D-724ED0824DA0}" type="presOf" srcId="{B276D15F-0D26-4EB6-ADEC-9D2918184399}" destId="{431F4F9C-42CF-44FB-948A-BE7457F836A3}" srcOrd="0" destOrd="0" presId="urn:microsoft.com/office/officeart/2005/8/layout/default"/>
    <dgm:cxn modelId="{4C439193-F374-4C3A-A7F5-DDDC61A88C6B}" type="presOf" srcId="{867110B8-801F-4C9C-8038-7231902EEEB2}" destId="{7F439C6C-0ECB-45E8-899D-EDCBA945F467}" srcOrd="0" destOrd="0" presId="urn:microsoft.com/office/officeart/2005/8/layout/default"/>
    <dgm:cxn modelId="{49268794-D705-4440-95BB-F3FE03921DA4}" type="presOf" srcId="{BA82B6D1-5D1C-4501-B94D-C6C61D4DAFEB}" destId="{F4719D41-F46E-45BB-B56A-97D4E4ABBDA3}" srcOrd="0" destOrd="0" presId="urn:microsoft.com/office/officeart/2005/8/layout/default"/>
    <dgm:cxn modelId="{3D15CF99-85A8-4417-BE52-23240FB1FB59}" srcId="{FC082185-76C3-4F52-B5E7-038FA77F2C39}" destId="{B276D15F-0D26-4EB6-ADEC-9D2918184399}" srcOrd="5" destOrd="0" parTransId="{4BBC9881-F189-4F8D-BB2A-3E5331F4EF2E}" sibTransId="{B1D953E2-665E-4916-869F-44361D6ECEF2}"/>
    <dgm:cxn modelId="{A662329F-EFC6-42BB-9964-A96EDEC81996}" type="presOf" srcId="{383D3281-DB92-404B-95FD-53A6F2086372}" destId="{F44496C5-E685-411C-A1C7-FE604436A885}" srcOrd="0" destOrd="0" presId="urn:microsoft.com/office/officeart/2005/8/layout/default"/>
    <dgm:cxn modelId="{0148DDA4-4A6E-4CE3-903A-A6418B5EAE50}" srcId="{FC082185-76C3-4F52-B5E7-038FA77F2C39}" destId="{2B067362-063B-4F75-954E-D35B02E50796}" srcOrd="8" destOrd="0" parTransId="{11FD9A4D-5689-4AA0-B430-43F6D2B2AB07}" sibTransId="{4B6F789D-A0F8-417F-9920-B7096611FA62}"/>
    <dgm:cxn modelId="{F19C7AC1-519E-4F6A-A7C0-9F04364662F4}" srcId="{FC082185-76C3-4F52-B5E7-038FA77F2C39}" destId="{867110B8-801F-4C9C-8038-7231902EEEB2}" srcOrd="9" destOrd="0" parTransId="{C407221B-6887-4432-AE08-4F00ED28B8AC}" sibTransId="{9FDAE3FB-5DB7-4509-BCC5-06C821B091B1}"/>
    <dgm:cxn modelId="{F06A99CE-ACB5-4364-AC5B-B14E550E9F84}" type="presOf" srcId="{2B067362-063B-4F75-954E-D35B02E50796}" destId="{EED45EA9-3AE0-4FC0-8F13-0FBC8FFFAADB}" srcOrd="0" destOrd="0" presId="urn:microsoft.com/office/officeart/2005/8/layout/default"/>
    <dgm:cxn modelId="{B55CA5CF-BD17-4BA5-8E93-8A0CA99D3254}" srcId="{FC082185-76C3-4F52-B5E7-038FA77F2C39}" destId="{270AD17A-0F3F-4E09-8091-3F9EF0CA4B39}" srcOrd="3" destOrd="0" parTransId="{9D3C5292-C69A-4A69-BF34-78FD60D62A98}" sibTransId="{8FE4D271-CCD2-48B8-9B8D-7A814A216C54}"/>
    <dgm:cxn modelId="{4A0088DF-89D9-433C-BD00-802F01B96B60}" type="presOf" srcId="{FC082185-76C3-4F52-B5E7-038FA77F2C39}" destId="{3713B0E1-95DC-4B5E-A2A7-7976C7D21414}" srcOrd="0" destOrd="0" presId="urn:microsoft.com/office/officeart/2005/8/layout/default"/>
    <dgm:cxn modelId="{3EEA67F1-EC4E-4207-8117-7894C634B759}" srcId="{FC082185-76C3-4F52-B5E7-038FA77F2C39}" destId="{BA82B6D1-5D1C-4501-B94D-C6C61D4DAFEB}" srcOrd="0" destOrd="0" parTransId="{55B7822B-CCF9-4001-9BAC-EB9E4E6B5654}" sibTransId="{850111F1-6D7D-4307-941E-10E2CEC9A3BF}"/>
    <dgm:cxn modelId="{ED5E90F3-F1CB-4F4F-9D7B-086BB6A146D2}" srcId="{FC082185-76C3-4F52-B5E7-038FA77F2C39}" destId="{3CEC4178-0E8F-4B86-960F-57911E8E81FA}" srcOrd="4" destOrd="0" parTransId="{07017085-88E0-4220-8D49-4D5D4066181E}" sibTransId="{6233C90C-A663-48C2-BC8C-37A013325753}"/>
    <dgm:cxn modelId="{A8F9910F-9D58-47C0-BC28-8F70B2A15F8C}" type="presParOf" srcId="{3713B0E1-95DC-4B5E-A2A7-7976C7D21414}" destId="{F4719D41-F46E-45BB-B56A-97D4E4ABBDA3}" srcOrd="0" destOrd="0" presId="urn:microsoft.com/office/officeart/2005/8/layout/default"/>
    <dgm:cxn modelId="{C09C28FE-9E6D-4CDF-A53A-23D2C8529E09}" type="presParOf" srcId="{3713B0E1-95DC-4B5E-A2A7-7976C7D21414}" destId="{EEFD4986-00B5-4DA4-8BB9-D7F2A5759743}" srcOrd="1" destOrd="0" presId="urn:microsoft.com/office/officeart/2005/8/layout/default"/>
    <dgm:cxn modelId="{E64B9F70-1040-4204-A41C-D9B4A144F782}" type="presParOf" srcId="{3713B0E1-95DC-4B5E-A2A7-7976C7D21414}" destId="{8079E261-89DF-4C1A-A0B0-C968BE7CC3ED}" srcOrd="2" destOrd="0" presId="urn:microsoft.com/office/officeart/2005/8/layout/default"/>
    <dgm:cxn modelId="{EA1075C4-DBDA-434E-9121-C3A9BCB887D0}" type="presParOf" srcId="{3713B0E1-95DC-4B5E-A2A7-7976C7D21414}" destId="{12F6C6C7-D455-4650-9AA1-7EC57A2D604C}" srcOrd="3" destOrd="0" presId="urn:microsoft.com/office/officeart/2005/8/layout/default"/>
    <dgm:cxn modelId="{0B912468-CCC5-4DE3-AEB1-3E205CB1860A}" type="presParOf" srcId="{3713B0E1-95DC-4B5E-A2A7-7976C7D21414}" destId="{3165777E-13BC-4545-AA89-A7CC5B5AAADE}" srcOrd="4" destOrd="0" presId="urn:microsoft.com/office/officeart/2005/8/layout/default"/>
    <dgm:cxn modelId="{36A6CE55-C38C-485B-83EF-879C41130A48}" type="presParOf" srcId="{3713B0E1-95DC-4B5E-A2A7-7976C7D21414}" destId="{C1A19C94-632E-4E77-B2F2-06F71C3705DB}" srcOrd="5" destOrd="0" presId="urn:microsoft.com/office/officeart/2005/8/layout/default"/>
    <dgm:cxn modelId="{D2E6BC13-95DD-4A96-95BF-A970133B8934}" type="presParOf" srcId="{3713B0E1-95DC-4B5E-A2A7-7976C7D21414}" destId="{1E4003AC-4AEF-4331-BF60-5102E7ED1BC8}" srcOrd="6" destOrd="0" presId="urn:microsoft.com/office/officeart/2005/8/layout/default"/>
    <dgm:cxn modelId="{7D84E5D6-AB2B-4799-BE8A-066E3844EEE5}" type="presParOf" srcId="{3713B0E1-95DC-4B5E-A2A7-7976C7D21414}" destId="{66810A34-C6E3-4677-8145-AA9B15BB5257}" srcOrd="7" destOrd="0" presId="urn:microsoft.com/office/officeart/2005/8/layout/default"/>
    <dgm:cxn modelId="{9C95A591-8ADD-41CE-8C8B-DF9C9BC4AB81}" type="presParOf" srcId="{3713B0E1-95DC-4B5E-A2A7-7976C7D21414}" destId="{416D558A-883C-446D-8B34-9363ED32A20B}" srcOrd="8" destOrd="0" presId="urn:microsoft.com/office/officeart/2005/8/layout/default"/>
    <dgm:cxn modelId="{9B201BA1-FAF3-40A2-91B6-4B78948243B6}" type="presParOf" srcId="{3713B0E1-95DC-4B5E-A2A7-7976C7D21414}" destId="{9C76CEC7-B35B-41C2-9995-FFA7D3CA5BE6}" srcOrd="9" destOrd="0" presId="urn:microsoft.com/office/officeart/2005/8/layout/default"/>
    <dgm:cxn modelId="{1AB2F881-73ED-4B77-866A-8B6696069BA3}" type="presParOf" srcId="{3713B0E1-95DC-4B5E-A2A7-7976C7D21414}" destId="{431F4F9C-42CF-44FB-948A-BE7457F836A3}" srcOrd="10" destOrd="0" presId="urn:microsoft.com/office/officeart/2005/8/layout/default"/>
    <dgm:cxn modelId="{7B780D92-0C4A-448C-ADC6-2919724CF009}" type="presParOf" srcId="{3713B0E1-95DC-4B5E-A2A7-7976C7D21414}" destId="{547B81CD-8139-465A-8D11-6E5B920BFFDD}" srcOrd="11" destOrd="0" presId="urn:microsoft.com/office/officeart/2005/8/layout/default"/>
    <dgm:cxn modelId="{A46888BC-02F1-4C3B-BD24-992755987A26}" type="presParOf" srcId="{3713B0E1-95DC-4B5E-A2A7-7976C7D21414}" destId="{F44496C5-E685-411C-A1C7-FE604436A885}" srcOrd="12" destOrd="0" presId="urn:microsoft.com/office/officeart/2005/8/layout/default"/>
    <dgm:cxn modelId="{B67F35D5-311A-4CEA-9BC2-FFF92C290BFB}" type="presParOf" srcId="{3713B0E1-95DC-4B5E-A2A7-7976C7D21414}" destId="{BD06E2BE-93D1-47DE-AEE5-E0C0F4E94EF5}" srcOrd="13" destOrd="0" presId="urn:microsoft.com/office/officeart/2005/8/layout/default"/>
    <dgm:cxn modelId="{F2D53A19-F903-42D2-B79F-C14667B11002}" type="presParOf" srcId="{3713B0E1-95DC-4B5E-A2A7-7976C7D21414}" destId="{C9A7BD07-A13A-4106-BCB1-875EA9038B0A}" srcOrd="14" destOrd="0" presId="urn:microsoft.com/office/officeart/2005/8/layout/default"/>
    <dgm:cxn modelId="{6F68432A-6F7B-42AD-B918-C735C215F646}" type="presParOf" srcId="{3713B0E1-95DC-4B5E-A2A7-7976C7D21414}" destId="{2C361552-B4E1-437D-B9F8-997FD8F5DF96}" srcOrd="15" destOrd="0" presId="urn:microsoft.com/office/officeart/2005/8/layout/default"/>
    <dgm:cxn modelId="{9F7591F6-FC7C-4AC1-944E-26263F897E8C}" type="presParOf" srcId="{3713B0E1-95DC-4B5E-A2A7-7976C7D21414}" destId="{EED45EA9-3AE0-4FC0-8F13-0FBC8FFFAADB}" srcOrd="16" destOrd="0" presId="urn:microsoft.com/office/officeart/2005/8/layout/default"/>
    <dgm:cxn modelId="{C93C9586-F2D9-4CA7-94EB-46086FF26B6E}" type="presParOf" srcId="{3713B0E1-95DC-4B5E-A2A7-7976C7D21414}" destId="{BF3C487D-DA21-426B-955C-60F500C5DAC0}" srcOrd="17" destOrd="0" presId="urn:microsoft.com/office/officeart/2005/8/layout/default"/>
    <dgm:cxn modelId="{58710C3D-990C-47E1-A298-FAC6DEAA72C2}" type="presParOf" srcId="{3713B0E1-95DC-4B5E-A2A7-7976C7D21414}" destId="{7F439C6C-0ECB-45E8-899D-EDCBA945F46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108FA-C8A3-401D-AE8E-D645CE2D9DDA}">
      <dsp:nvSpPr>
        <dsp:cNvPr id="0" name=""/>
        <dsp:cNvSpPr/>
      </dsp:nvSpPr>
      <dsp:spPr>
        <a:xfrm>
          <a:off x="4672" y="379504"/>
          <a:ext cx="2720079" cy="1088031"/>
        </a:xfrm>
        <a:prstGeom prst="chevr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Define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anose="020B0606030504020204"/>
          </a:endParaRPr>
        </a:p>
      </dsp:txBody>
      <dsp:txXfrm>
        <a:off x="548688" y="379504"/>
        <a:ext cx="1632048" cy="1088031"/>
      </dsp:txXfrm>
    </dsp:sp>
    <dsp:sp modelId="{DA771AA8-671B-4945-8A65-9E0BBABDB7E0}">
      <dsp:nvSpPr>
        <dsp:cNvPr id="0" name=""/>
        <dsp:cNvSpPr/>
      </dsp:nvSpPr>
      <dsp:spPr>
        <a:xfrm>
          <a:off x="2452743" y="379504"/>
          <a:ext cx="2720079" cy="1088031"/>
        </a:xfrm>
        <a:prstGeom prst="chevr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Develop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2996759" y="379504"/>
        <a:ext cx="1632048" cy="1088031"/>
      </dsp:txXfrm>
    </dsp:sp>
    <dsp:sp modelId="{9EC1357E-6EF9-4E38-9434-C703640772D0}">
      <dsp:nvSpPr>
        <dsp:cNvPr id="0" name=""/>
        <dsp:cNvSpPr/>
      </dsp:nvSpPr>
      <dsp:spPr>
        <a:xfrm>
          <a:off x="4900815" y="379504"/>
          <a:ext cx="2720079" cy="1088031"/>
        </a:xfrm>
        <a:prstGeom prst="chevr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Implement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444831" y="379504"/>
        <a:ext cx="1632048" cy="1088031"/>
      </dsp:txXfrm>
    </dsp:sp>
    <dsp:sp modelId="{42E14272-3E72-4954-8583-FFB59C965299}">
      <dsp:nvSpPr>
        <dsp:cNvPr id="0" name=""/>
        <dsp:cNvSpPr/>
      </dsp:nvSpPr>
      <dsp:spPr>
        <a:xfrm>
          <a:off x="7348886" y="379504"/>
          <a:ext cx="2720079" cy="1088031"/>
        </a:xfrm>
        <a:prstGeom prst="chevron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Recognise</a:t>
          </a:r>
          <a:endParaRPr lang="en-US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892902" y="379504"/>
        <a:ext cx="1632048" cy="1088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C6A1E-E755-4BE2-BDFA-F79FB351FB52}">
      <dsp:nvSpPr>
        <dsp:cNvPr id="0" name=""/>
        <dsp:cNvSpPr/>
      </dsp:nvSpPr>
      <dsp:spPr>
        <a:xfrm>
          <a:off x="3283148" y="2032800"/>
          <a:ext cx="1561703" cy="1561703"/>
        </a:xfrm>
        <a:prstGeom prst="ellipse">
          <a:avLst/>
        </a:prstGeom>
        <a:solidFill>
          <a:srgbClr val="7FB3C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Roboto Black" panose="02000000000000000000" pitchFamily="2" charset="0"/>
              <a:ea typeface="Roboto Black" panose="02000000000000000000" pitchFamily="2" charset="0"/>
            </a:rPr>
            <a:t>Micro-credential</a:t>
          </a:r>
          <a:endParaRPr lang="en-GB" sz="1800" b="1" kern="1200" dirty="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3511854" y="2261506"/>
        <a:ext cx="1104291" cy="1104291"/>
      </dsp:txXfrm>
    </dsp:sp>
    <dsp:sp modelId="{3FBDDB9B-5F92-44AC-BD53-B7B7BE86B912}">
      <dsp:nvSpPr>
        <dsp:cNvPr id="0" name=""/>
        <dsp:cNvSpPr/>
      </dsp:nvSpPr>
      <dsp:spPr>
        <a:xfrm rot="16200016">
          <a:off x="3897778" y="1463086"/>
          <a:ext cx="332452" cy="530979"/>
        </a:xfrm>
        <a:prstGeom prst="rightArrow">
          <a:avLst>
            <a:gd name="adj1" fmla="val 60000"/>
            <a:gd name="adj2" fmla="val 50000"/>
          </a:avLst>
        </a:prstGeom>
        <a:solidFill>
          <a:srgbClr val="0C2E3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3947646" y="1619150"/>
        <a:ext cx="232716" cy="318587"/>
      </dsp:txXfrm>
    </dsp:sp>
    <dsp:sp modelId="{68B4FADA-5928-4189-AA12-C60964B5B6D3}">
      <dsp:nvSpPr>
        <dsp:cNvPr id="0" name=""/>
        <dsp:cNvSpPr/>
      </dsp:nvSpPr>
      <dsp:spPr>
        <a:xfrm>
          <a:off x="3361243" y="0"/>
          <a:ext cx="1405532" cy="1405532"/>
        </a:xfrm>
        <a:prstGeom prst="ellipse">
          <a:avLst/>
        </a:prstGeom>
        <a:solidFill>
          <a:srgbClr val="0C2E3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Black" panose="02000000000000000000" pitchFamily="2" charset="0"/>
              <a:ea typeface="Roboto Black" panose="02000000000000000000" pitchFamily="2" charset="0"/>
            </a:rPr>
            <a:t>Certification</a:t>
          </a:r>
          <a:endParaRPr lang="en-GB" sz="1300" kern="1200" dirty="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3567078" y="205835"/>
        <a:ext cx="993862" cy="993862"/>
      </dsp:txXfrm>
    </dsp:sp>
    <dsp:sp modelId="{7DC132A0-57FF-4A4E-B474-BACCE764219C}">
      <dsp:nvSpPr>
        <dsp:cNvPr id="0" name=""/>
        <dsp:cNvSpPr/>
      </dsp:nvSpPr>
      <dsp:spPr>
        <a:xfrm rot="19285714">
          <a:off x="4745653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rgbClr val="11454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4756462" y="2009952"/>
        <a:ext cx="231197" cy="318587"/>
      </dsp:txXfrm>
    </dsp:sp>
    <dsp:sp modelId="{8793F06A-D3C8-406D-9D07-E3D4A6234627}">
      <dsp:nvSpPr>
        <dsp:cNvPr id="0" name=""/>
        <dsp:cNvSpPr/>
      </dsp:nvSpPr>
      <dsp:spPr>
        <a:xfrm>
          <a:off x="5008389" y="797323"/>
          <a:ext cx="1405532" cy="1405532"/>
        </a:xfrm>
        <a:prstGeom prst="ellipse">
          <a:avLst/>
        </a:prstGeom>
        <a:solidFill>
          <a:srgbClr val="1145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Black" panose="02000000000000000000" pitchFamily="2" charset="0"/>
              <a:ea typeface="Roboto Black" panose="02000000000000000000" pitchFamily="2" charset="0"/>
            </a:rPr>
            <a:t>Recognition</a:t>
          </a:r>
          <a:endParaRPr lang="en-GB" sz="1300" kern="1200" dirty="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5214224" y="1003158"/>
        <a:ext cx="993862" cy="993862"/>
      </dsp:txXfrm>
    </dsp:sp>
    <dsp:sp modelId="{6F4FD1B8-7E48-4F3A-81F8-571786B086B2}">
      <dsp:nvSpPr>
        <dsp:cNvPr id="0" name=""/>
        <dsp:cNvSpPr/>
      </dsp:nvSpPr>
      <dsp:spPr>
        <a:xfrm rot="771429">
          <a:off x="495479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rgbClr val="265A6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4956036" y="2884345"/>
        <a:ext cx="231197" cy="318587"/>
      </dsp:txXfrm>
    </dsp:sp>
    <dsp:sp modelId="{C1546A01-B3C5-44E7-BCBA-0551758ED8C5}">
      <dsp:nvSpPr>
        <dsp:cNvPr id="0" name=""/>
        <dsp:cNvSpPr/>
      </dsp:nvSpPr>
      <dsp:spPr>
        <a:xfrm>
          <a:off x="5415202" y="2579691"/>
          <a:ext cx="1405532" cy="1405532"/>
        </a:xfrm>
        <a:prstGeom prst="ellipse">
          <a:avLst/>
        </a:prstGeom>
        <a:solidFill>
          <a:srgbClr val="265A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Black" panose="02000000000000000000" pitchFamily="2" charset="0"/>
              <a:ea typeface="Roboto Black" panose="02000000000000000000" pitchFamily="2" charset="0"/>
            </a:rPr>
            <a:t>Learning Outcomes</a:t>
          </a:r>
          <a:endParaRPr lang="en-GB" sz="1300" kern="1200" dirty="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5621037" y="2785526"/>
        <a:ext cx="993862" cy="993862"/>
      </dsp:txXfrm>
    </dsp:sp>
    <dsp:sp modelId="{6DF23759-353F-42B3-8735-D6171E4387F1}">
      <dsp:nvSpPr>
        <dsp:cNvPr id="0" name=""/>
        <dsp:cNvSpPr/>
      </dsp:nvSpPr>
      <dsp:spPr>
        <a:xfrm rot="3857143">
          <a:off x="4368794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rgbClr val="506D9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4396841" y="3585553"/>
        <a:ext cx="231197" cy="318587"/>
      </dsp:txXfrm>
    </dsp:sp>
    <dsp:sp modelId="{5DFEBE6E-715F-43C4-9095-0F31C05B5668}">
      <dsp:nvSpPr>
        <dsp:cNvPr id="0" name=""/>
        <dsp:cNvSpPr/>
      </dsp:nvSpPr>
      <dsp:spPr>
        <a:xfrm>
          <a:off x="4275335" y="4009039"/>
          <a:ext cx="1405532" cy="1405532"/>
        </a:xfrm>
        <a:prstGeom prst="ellipse">
          <a:avLst/>
        </a:prstGeom>
        <a:solidFill>
          <a:srgbClr val="506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Black" panose="02000000000000000000" pitchFamily="2" charset="0"/>
              <a:ea typeface="Roboto Black" panose="02000000000000000000" pitchFamily="2" charset="0"/>
            </a:rPr>
            <a:t>Personal &amp; Societal Needs</a:t>
          </a:r>
          <a:endParaRPr lang="en-GB" sz="1300" kern="1200" dirty="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4481170" y="4214874"/>
        <a:ext cx="993862" cy="993862"/>
      </dsp:txXfrm>
    </dsp:sp>
    <dsp:sp modelId="{A468F9BA-D39B-466D-AA72-C71A24FDE57D}">
      <dsp:nvSpPr>
        <dsp:cNvPr id="0" name=""/>
        <dsp:cNvSpPr/>
      </dsp:nvSpPr>
      <dsp:spPr>
        <a:xfrm rot="6942857">
          <a:off x="3428923" y="352399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rgbClr val="847EA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 rot="10800000">
        <a:off x="3499960" y="3585553"/>
        <a:ext cx="231197" cy="318587"/>
      </dsp:txXfrm>
    </dsp:sp>
    <dsp:sp modelId="{49B13E1F-515B-446B-A635-5DA78B7D9324}">
      <dsp:nvSpPr>
        <dsp:cNvPr id="0" name=""/>
        <dsp:cNvSpPr/>
      </dsp:nvSpPr>
      <dsp:spPr>
        <a:xfrm>
          <a:off x="2447131" y="4009039"/>
          <a:ext cx="1405532" cy="1405532"/>
        </a:xfrm>
        <a:prstGeom prst="ellipse">
          <a:avLst/>
        </a:prstGeom>
        <a:solidFill>
          <a:srgbClr val="847E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Black" panose="02000000000000000000" pitchFamily="2" charset="0"/>
              <a:ea typeface="Roboto Black" panose="02000000000000000000" pitchFamily="2" charset="0"/>
            </a:rPr>
            <a:t>QF-EHEA / NQF Level</a:t>
          </a:r>
          <a:endParaRPr lang="en-GB" sz="1300" kern="1200" dirty="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2652966" y="4214874"/>
        <a:ext cx="993862" cy="993862"/>
      </dsp:txXfrm>
    </dsp:sp>
    <dsp:sp modelId="{1599CF73-E294-4736-AFBB-DF5EB9DDA402}">
      <dsp:nvSpPr>
        <dsp:cNvPr id="0" name=""/>
        <dsp:cNvSpPr/>
      </dsp:nvSpPr>
      <dsp:spPr>
        <a:xfrm rot="10028571">
          <a:off x="2842924" y="2789173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rgbClr val="BA8DB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 rot="10800000">
        <a:off x="2940766" y="2884345"/>
        <a:ext cx="231197" cy="318587"/>
      </dsp:txXfrm>
    </dsp:sp>
    <dsp:sp modelId="{2726E552-C734-4C88-A0C7-98EACE5937AE}">
      <dsp:nvSpPr>
        <dsp:cNvPr id="0" name=""/>
        <dsp:cNvSpPr/>
      </dsp:nvSpPr>
      <dsp:spPr>
        <a:xfrm>
          <a:off x="1307264" y="2579691"/>
          <a:ext cx="1405532" cy="1405532"/>
        </a:xfrm>
        <a:prstGeom prst="ellipse">
          <a:avLst/>
        </a:prstGeom>
        <a:solidFill>
          <a:srgbClr val="BA8D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Black" panose="02000000000000000000" pitchFamily="2" charset="0"/>
              <a:ea typeface="Roboto Black" panose="02000000000000000000" pitchFamily="2" charset="0"/>
            </a:rPr>
            <a:t>ECTS</a:t>
          </a:r>
          <a:endParaRPr lang="en-GB" sz="1300" kern="1200" dirty="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1513099" y="2785526"/>
        <a:ext cx="993862" cy="993862"/>
      </dsp:txXfrm>
    </dsp:sp>
    <dsp:sp modelId="{01C328FB-67F2-4061-9270-6F3EFE4D7213}">
      <dsp:nvSpPr>
        <dsp:cNvPr id="0" name=""/>
        <dsp:cNvSpPr/>
      </dsp:nvSpPr>
      <dsp:spPr>
        <a:xfrm rot="13114286">
          <a:off x="3052064" y="1872867"/>
          <a:ext cx="330281" cy="530979"/>
        </a:xfrm>
        <a:prstGeom prst="rightArrow">
          <a:avLst>
            <a:gd name="adj1" fmla="val 60000"/>
            <a:gd name="adj2" fmla="val 50000"/>
          </a:avLst>
        </a:prstGeom>
        <a:solidFill>
          <a:srgbClr val="BFD9E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 rot="10800000">
        <a:off x="3140339" y="2009952"/>
        <a:ext cx="231197" cy="318587"/>
      </dsp:txXfrm>
    </dsp:sp>
    <dsp:sp modelId="{A5309567-7698-4FC7-AC91-B8C68FA05EDC}">
      <dsp:nvSpPr>
        <dsp:cNvPr id="0" name=""/>
        <dsp:cNvSpPr/>
      </dsp:nvSpPr>
      <dsp:spPr>
        <a:xfrm>
          <a:off x="1714078" y="797323"/>
          <a:ext cx="1405532" cy="140553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Roboto Black" panose="02000000000000000000" pitchFamily="2" charset="0"/>
              <a:ea typeface="Roboto Black" panose="02000000000000000000" pitchFamily="2" charset="0"/>
            </a:rPr>
            <a:t>Quality Assurance</a:t>
          </a:r>
          <a:endParaRPr lang="en-GB" sz="1300" kern="1200" dirty="0">
            <a:latin typeface="Roboto Black" panose="02000000000000000000" pitchFamily="2" charset="0"/>
            <a:ea typeface="Roboto Black" panose="02000000000000000000" pitchFamily="2" charset="0"/>
          </a:endParaRPr>
        </a:p>
      </dsp:txBody>
      <dsp:txXfrm>
        <a:off x="1919913" y="1003158"/>
        <a:ext cx="993862" cy="993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19D41-F46E-45BB-B56A-97D4E4ABBDA3}">
      <dsp:nvSpPr>
        <dsp:cNvPr id="0" name=""/>
        <dsp:cNvSpPr/>
      </dsp:nvSpPr>
      <dsp:spPr>
        <a:xfrm>
          <a:off x="3321" y="4180"/>
          <a:ext cx="2635318" cy="1581191"/>
        </a:xfrm>
        <a:prstGeom prst="rect">
          <a:avLst/>
        </a:prstGeom>
        <a:solidFill>
          <a:srgbClr val="0C2E32"/>
        </a:solidFill>
        <a:ln>
          <a:solidFill>
            <a:srgbClr val="0C2E3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Modular design</a:t>
          </a:r>
          <a:endParaRPr lang="ro-R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3321" y="4180"/>
        <a:ext cx="2635318" cy="1581191"/>
      </dsp:txXfrm>
    </dsp:sp>
    <dsp:sp modelId="{8079E261-89DF-4C1A-A0B0-C968BE7CC3ED}">
      <dsp:nvSpPr>
        <dsp:cNvPr id="0" name=""/>
        <dsp:cNvSpPr/>
      </dsp:nvSpPr>
      <dsp:spPr>
        <a:xfrm>
          <a:off x="2902172" y="4180"/>
          <a:ext cx="2635318" cy="1581191"/>
        </a:xfrm>
        <a:prstGeom prst="rect">
          <a:avLst/>
        </a:prstGeom>
        <a:solidFill>
          <a:srgbClr val="103B40"/>
        </a:solidFill>
        <a:ln>
          <a:solidFill>
            <a:srgbClr val="103B4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Trans-disciplinarity</a:t>
          </a:r>
          <a:endParaRPr lang="ro-R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2902172" y="4180"/>
        <a:ext cx="2635318" cy="1581191"/>
      </dsp:txXfrm>
    </dsp:sp>
    <dsp:sp modelId="{3165777E-13BC-4545-AA89-A7CC5B5AAADE}">
      <dsp:nvSpPr>
        <dsp:cNvPr id="0" name=""/>
        <dsp:cNvSpPr/>
      </dsp:nvSpPr>
      <dsp:spPr>
        <a:xfrm>
          <a:off x="5801022" y="4180"/>
          <a:ext cx="2635318" cy="1581191"/>
        </a:xfrm>
        <a:prstGeom prst="rect">
          <a:avLst/>
        </a:prstGeom>
        <a:solidFill>
          <a:srgbClr val="11454A"/>
        </a:solidFill>
        <a:ln>
          <a:solidFill>
            <a:srgbClr val="103B4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ECTS</a:t>
          </a:r>
          <a:b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</a:b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credit points</a:t>
          </a:r>
          <a:endParaRPr lang="ro-R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5801022" y="4180"/>
        <a:ext cx="2635318" cy="1581191"/>
      </dsp:txXfrm>
    </dsp:sp>
    <dsp:sp modelId="{1E4003AC-4AEF-4331-BF60-5102E7ED1BC8}">
      <dsp:nvSpPr>
        <dsp:cNvPr id="0" name=""/>
        <dsp:cNvSpPr/>
      </dsp:nvSpPr>
      <dsp:spPr>
        <a:xfrm>
          <a:off x="8699873" y="4180"/>
          <a:ext cx="2635318" cy="1581191"/>
        </a:xfrm>
        <a:prstGeom prst="rect">
          <a:avLst/>
        </a:prstGeom>
        <a:solidFill>
          <a:srgbClr val="265A6F"/>
        </a:solidFill>
        <a:ln>
          <a:solidFill>
            <a:srgbClr val="265A6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Flexible pathways</a:t>
          </a:r>
          <a:endParaRPr lang="ro-R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8699873" y="4180"/>
        <a:ext cx="2635318" cy="1581191"/>
      </dsp:txXfrm>
    </dsp:sp>
    <dsp:sp modelId="{416D558A-883C-446D-8B34-9363ED32A20B}">
      <dsp:nvSpPr>
        <dsp:cNvPr id="0" name=""/>
        <dsp:cNvSpPr/>
      </dsp:nvSpPr>
      <dsp:spPr>
        <a:xfrm>
          <a:off x="3321" y="1848903"/>
          <a:ext cx="2635318" cy="1581191"/>
        </a:xfrm>
        <a:prstGeom prst="rect">
          <a:avLst/>
        </a:prstGeom>
        <a:solidFill>
          <a:srgbClr val="506D91"/>
        </a:solidFill>
        <a:ln>
          <a:solidFill>
            <a:srgbClr val="506D9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Multiple formats</a:t>
          </a:r>
          <a:endParaRPr lang="ro-R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3321" y="1848903"/>
        <a:ext cx="2635318" cy="1581191"/>
      </dsp:txXfrm>
    </dsp:sp>
    <dsp:sp modelId="{431F4F9C-42CF-44FB-948A-BE7457F836A3}">
      <dsp:nvSpPr>
        <dsp:cNvPr id="0" name=""/>
        <dsp:cNvSpPr/>
      </dsp:nvSpPr>
      <dsp:spPr>
        <a:xfrm>
          <a:off x="2902172" y="1848903"/>
          <a:ext cx="2635318" cy="1581191"/>
        </a:xfrm>
        <a:prstGeom prst="rect">
          <a:avLst/>
        </a:prstGeom>
        <a:solidFill>
          <a:srgbClr val="7893B4"/>
        </a:solidFill>
        <a:ln>
          <a:solidFill>
            <a:srgbClr val="7893B4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Mobility variety</a:t>
          </a:r>
          <a:endParaRPr lang="ro-R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2902172" y="1848903"/>
        <a:ext cx="2635318" cy="1581191"/>
      </dsp:txXfrm>
    </dsp:sp>
    <dsp:sp modelId="{F44496C5-E685-411C-A1C7-FE604436A885}">
      <dsp:nvSpPr>
        <dsp:cNvPr id="0" name=""/>
        <dsp:cNvSpPr/>
      </dsp:nvSpPr>
      <dsp:spPr>
        <a:xfrm>
          <a:off x="5801022" y="1848903"/>
          <a:ext cx="2635318" cy="1581191"/>
        </a:xfrm>
        <a:prstGeom prst="rect">
          <a:avLst/>
        </a:prstGeom>
        <a:solidFill>
          <a:srgbClr val="847EAA"/>
        </a:solidFill>
        <a:ln>
          <a:solidFill>
            <a:srgbClr val="847EAA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Innovative pedagogies</a:t>
          </a:r>
          <a:endParaRPr lang="ro-R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5801022" y="1848903"/>
        <a:ext cx="2635318" cy="1581191"/>
      </dsp:txXfrm>
    </dsp:sp>
    <dsp:sp modelId="{C9A7BD07-A13A-4106-BCB1-875EA9038B0A}">
      <dsp:nvSpPr>
        <dsp:cNvPr id="0" name=""/>
        <dsp:cNvSpPr/>
      </dsp:nvSpPr>
      <dsp:spPr>
        <a:xfrm>
          <a:off x="8699873" y="1848903"/>
          <a:ext cx="2635318" cy="1581191"/>
        </a:xfrm>
        <a:prstGeom prst="rect">
          <a:avLst/>
        </a:prstGeom>
        <a:solidFill>
          <a:srgbClr val="BA8DB7"/>
        </a:solidFill>
        <a:ln>
          <a:solidFill>
            <a:srgbClr val="BA8DB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Recognition &amp; Certification</a:t>
          </a:r>
          <a:endParaRPr lang="ro-R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8699873" y="1848903"/>
        <a:ext cx="2635318" cy="1581191"/>
      </dsp:txXfrm>
    </dsp:sp>
    <dsp:sp modelId="{EED45EA9-3AE0-4FC0-8F13-0FBC8FFFAADB}">
      <dsp:nvSpPr>
        <dsp:cNvPr id="0" name=""/>
        <dsp:cNvSpPr/>
      </dsp:nvSpPr>
      <dsp:spPr>
        <a:xfrm>
          <a:off x="2902172" y="3693626"/>
          <a:ext cx="2635318" cy="1581191"/>
        </a:xfrm>
        <a:prstGeom prst="rect">
          <a:avLst/>
        </a:prstGeom>
        <a:solidFill>
          <a:srgbClr val="E68AA9"/>
        </a:solidFill>
        <a:ln>
          <a:solidFill>
            <a:srgbClr val="E68AA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Inter-institutional cooperation</a:t>
          </a:r>
          <a:endParaRPr lang="ro-R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2902172" y="3693626"/>
        <a:ext cx="2635318" cy="1581191"/>
      </dsp:txXfrm>
    </dsp:sp>
    <dsp:sp modelId="{7F439C6C-0ECB-45E8-899D-EDCBA945F467}">
      <dsp:nvSpPr>
        <dsp:cNvPr id="0" name=""/>
        <dsp:cNvSpPr/>
      </dsp:nvSpPr>
      <dsp:spPr>
        <a:xfrm>
          <a:off x="5801022" y="3693626"/>
          <a:ext cx="2635318" cy="1581191"/>
        </a:xfrm>
        <a:prstGeom prst="rect">
          <a:avLst/>
        </a:prstGeom>
        <a:solidFill>
          <a:srgbClr val="DDC6DB"/>
        </a:solidFill>
        <a:ln>
          <a:solidFill>
            <a:srgbClr val="DDC6DB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Structural, systemic, sustainable impact</a:t>
          </a:r>
          <a:endParaRPr lang="ro-RO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5801022" y="3693626"/>
        <a:ext cx="2635318" cy="1581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19D41-F46E-45BB-B56A-97D4E4ABBDA3}">
      <dsp:nvSpPr>
        <dsp:cNvPr id="0" name=""/>
        <dsp:cNvSpPr/>
      </dsp:nvSpPr>
      <dsp:spPr>
        <a:xfrm>
          <a:off x="3321" y="4180"/>
          <a:ext cx="2635318" cy="1581191"/>
        </a:xfrm>
        <a:prstGeom prst="rect">
          <a:avLst/>
        </a:prstGeom>
        <a:solidFill>
          <a:srgbClr val="7BB6B3"/>
        </a:solidFill>
        <a:ln>
          <a:solidFill>
            <a:srgbClr val="0C2E3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MODULAR DESIGN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(how do we assure </a:t>
          </a:r>
          <a:r>
            <a:rPr lang="en-US" sz="16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stackability</a:t>
          </a: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 and interconnection?)</a:t>
          </a:r>
          <a:endParaRPr lang="ro-RO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3321" y="4180"/>
        <a:ext cx="2635318" cy="1581191"/>
      </dsp:txXfrm>
    </dsp:sp>
    <dsp:sp modelId="{8079E261-89DF-4C1A-A0B0-C968BE7CC3ED}">
      <dsp:nvSpPr>
        <dsp:cNvPr id="0" name=""/>
        <dsp:cNvSpPr/>
      </dsp:nvSpPr>
      <dsp:spPr>
        <a:xfrm>
          <a:off x="2902172" y="4180"/>
          <a:ext cx="2635318" cy="1581191"/>
        </a:xfrm>
        <a:prstGeom prst="rect">
          <a:avLst/>
        </a:prstGeom>
        <a:solidFill>
          <a:srgbClr val="103B40"/>
        </a:solidFill>
        <a:ln>
          <a:solidFill>
            <a:srgbClr val="103B4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TRANSDISCIPLINARITY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(soft skills vs. hard skills: what do employers want?)</a:t>
          </a:r>
          <a:endParaRPr lang="ro-RO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2902172" y="4180"/>
        <a:ext cx="2635318" cy="1581191"/>
      </dsp:txXfrm>
    </dsp:sp>
    <dsp:sp modelId="{3165777E-13BC-4545-AA89-A7CC5B5AAADE}">
      <dsp:nvSpPr>
        <dsp:cNvPr id="0" name=""/>
        <dsp:cNvSpPr/>
      </dsp:nvSpPr>
      <dsp:spPr>
        <a:xfrm>
          <a:off x="5801022" y="4180"/>
          <a:ext cx="2635318" cy="1581191"/>
        </a:xfrm>
        <a:prstGeom prst="rect">
          <a:avLst/>
        </a:prstGeom>
        <a:solidFill>
          <a:srgbClr val="11454A"/>
        </a:solidFill>
        <a:ln>
          <a:solidFill>
            <a:srgbClr val="11454A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ECTS CREDIT POINTS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(how many are too many and what is a minimum?)</a:t>
          </a:r>
          <a:endParaRPr lang="ro-RO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5801022" y="4180"/>
        <a:ext cx="2635318" cy="1581191"/>
      </dsp:txXfrm>
    </dsp:sp>
    <dsp:sp modelId="{1E4003AC-4AEF-4331-BF60-5102E7ED1BC8}">
      <dsp:nvSpPr>
        <dsp:cNvPr id="0" name=""/>
        <dsp:cNvSpPr/>
      </dsp:nvSpPr>
      <dsp:spPr>
        <a:xfrm>
          <a:off x="8699873" y="4180"/>
          <a:ext cx="2635318" cy="1581191"/>
        </a:xfrm>
        <a:prstGeom prst="rect">
          <a:avLst/>
        </a:prstGeom>
        <a:solidFill>
          <a:srgbClr val="265A6F"/>
        </a:solidFill>
        <a:ln>
          <a:solidFill>
            <a:srgbClr val="265A6F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FLEXIBLE PATHWAYS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(who is leading the flexibility and what are the limits?)</a:t>
          </a:r>
          <a:endParaRPr lang="ro-RO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8699873" y="4180"/>
        <a:ext cx="2635318" cy="1581191"/>
      </dsp:txXfrm>
    </dsp:sp>
    <dsp:sp modelId="{416D558A-883C-446D-8B34-9363ED32A20B}">
      <dsp:nvSpPr>
        <dsp:cNvPr id="0" name=""/>
        <dsp:cNvSpPr/>
      </dsp:nvSpPr>
      <dsp:spPr>
        <a:xfrm>
          <a:off x="3321" y="1848903"/>
          <a:ext cx="2635318" cy="1581191"/>
        </a:xfrm>
        <a:prstGeom prst="rect">
          <a:avLst/>
        </a:prstGeom>
        <a:solidFill>
          <a:srgbClr val="506D91"/>
        </a:solidFill>
        <a:ln>
          <a:solidFill>
            <a:srgbClr val="506D9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MULTIPLE FORMATS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(how many and who has a say in the limits?)</a:t>
          </a:r>
          <a:endParaRPr lang="ro-RO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3321" y="1848903"/>
        <a:ext cx="2635318" cy="1581191"/>
      </dsp:txXfrm>
    </dsp:sp>
    <dsp:sp modelId="{431F4F9C-42CF-44FB-948A-BE7457F836A3}">
      <dsp:nvSpPr>
        <dsp:cNvPr id="0" name=""/>
        <dsp:cNvSpPr/>
      </dsp:nvSpPr>
      <dsp:spPr>
        <a:xfrm>
          <a:off x="2902172" y="1848903"/>
          <a:ext cx="2635318" cy="1581191"/>
        </a:xfrm>
        <a:prstGeom prst="rect">
          <a:avLst/>
        </a:prstGeom>
        <a:solidFill>
          <a:srgbClr val="7893B4"/>
        </a:solidFill>
        <a:ln>
          <a:solidFill>
            <a:srgbClr val="7893B4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MOBILITY VARIETY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(is online learning a virtual mobility or not?)</a:t>
          </a:r>
          <a:endParaRPr lang="ro-RO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2902172" y="1848903"/>
        <a:ext cx="2635318" cy="1581191"/>
      </dsp:txXfrm>
    </dsp:sp>
    <dsp:sp modelId="{F44496C5-E685-411C-A1C7-FE604436A885}">
      <dsp:nvSpPr>
        <dsp:cNvPr id="0" name=""/>
        <dsp:cNvSpPr/>
      </dsp:nvSpPr>
      <dsp:spPr>
        <a:xfrm>
          <a:off x="5801022" y="1848903"/>
          <a:ext cx="2635318" cy="1581191"/>
        </a:xfrm>
        <a:prstGeom prst="rect">
          <a:avLst/>
        </a:prstGeom>
        <a:solidFill>
          <a:srgbClr val="847EAA"/>
        </a:solidFill>
        <a:ln>
          <a:solidFill>
            <a:srgbClr val="847EAA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INNOVATIVE PEDAGOGIES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(can we talk about innovation guidelines in education?)</a:t>
          </a:r>
          <a:endParaRPr lang="ro-RO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5801022" y="1848903"/>
        <a:ext cx="2635318" cy="1581191"/>
      </dsp:txXfrm>
    </dsp:sp>
    <dsp:sp modelId="{C9A7BD07-A13A-4106-BCB1-875EA9038B0A}">
      <dsp:nvSpPr>
        <dsp:cNvPr id="0" name=""/>
        <dsp:cNvSpPr/>
      </dsp:nvSpPr>
      <dsp:spPr>
        <a:xfrm>
          <a:off x="8699873" y="1848903"/>
          <a:ext cx="2635318" cy="158119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solidFill>
            <a:srgbClr val="BA8DB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RECOGNITION &amp; CERTIFICATION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(do trust and accountability pass national barriers?)</a:t>
          </a:r>
          <a:endParaRPr lang="ro-RO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8699873" y="1848903"/>
        <a:ext cx="2635318" cy="1581191"/>
      </dsp:txXfrm>
    </dsp:sp>
    <dsp:sp modelId="{EED45EA9-3AE0-4FC0-8F13-0FBC8FFFAADB}">
      <dsp:nvSpPr>
        <dsp:cNvPr id="0" name=""/>
        <dsp:cNvSpPr/>
      </dsp:nvSpPr>
      <dsp:spPr>
        <a:xfrm>
          <a:off x="2902172" y="3693626"/>
          <a:ext cx="2635318" cy="1581191"/>
        </a:xfrm>
        <a:prstGeom prst="rect">
          <a:avLst/>
        </a:prstGeom>
        <a:solidFill>
          <a:srgbClr val="7FB3C7"/>
        </a:solidFill>
        <a:ln>
          <a:solidFill>
            <a:srgbClr val="E68AA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INTER-INSTITUTIONAL COOPERATION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(how do we define a successful cooperation?)</a:t>
          </a:r>
          <a:endParaRPr lang="ro-RO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2902172" y="3693626"/>
        <a:ext cx="2635318" cy="1581191"/>
      </dsp:txXfrm>
    </dsp:sp>
    <dsp:sp modelId="{7F439C6C-0ECB-45E8-899D-EDCBA945F467}">
      <dsp:nvSpPr>
        <dsp:cNvPr id="0" name=""/>
        <dsp:cNvSpPr/>
      </dsp:nvSpPr>
      <dsp:spPr>
        <a:xfrm>
          <a:off x="5801022" y="3693626"/>
          <a:ext cx="2635318" cy="1581191"/>
        </a:xfrm>
        <a:prstGeom prst="rect">
          <a:avLst/>
        </a:prstGeom>
        <a:solidFill>
          <a:srgbClr val="DDC6DB"/>
        </a:solidFill>
        <a:ln>
          <a:solidFill>
            <a:srgbClr val="DDC6DB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STRUCTURAL, SYSTEMIC, SUSTAINABLE IMPACT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rPr>
            <a:t>(can we design a model for assessing the impact?)</a:t>
          </a:r>
          <a:endParaRPr lang="ro-RO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en Sans" pitchFamily="2" charset="0"/>
            <a:ea typeface="Open Sans" pitchFamily="2" charset="0"/>
            <a:cs typeface="Open Sans" pitchFamily="2" charset="0"/>
          </a:endParaRPr>
        </a:p>
      </dsp:txBody>
      <dsp:txXfrm>
        <a:off x="5801022" y="3693626"/>
        <a:ext cx="2635318" cy="1581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59959-32BE-4BA9-BA6F-40A329C3D47E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2F80D-16C0-49DE-9473-8BB2F275099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831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83666-9E64-4C05-9A3A-F0262D35182E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661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5034-1B51-6F22-E68D-44051B36E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2E559-ABE4-48A4-9CEA-616889564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90646-10FD-DC9F-D435-FE18FFC1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110BD-0E73-F163-6534-361A2972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9329E-D04D-8D30-6BF4-1EEE29E9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468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B85E-3CAC-72AA-2356-3BEFE2C2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99707-10C4-5FED-C378-4BD373550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918A6-8D3B-A8C1-684B-12568121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E5552-C4AD-2DAF-E302-1B307AA0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ACD4D-4AB2-1645-EA5C-D2AB42B0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808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6B9D38-D644-592F-CF11-288AE4B5F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3BFE9-AD8C-9B24-597B-684A1AD43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FBABB-66DD-6244-23F6-145A21AF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EAA26-B98E-7493-ED82-CE9DC18E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34584-C2B0-14F9-7B3E-EAACCAF2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01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89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54F6-8544-0FD1-20E6-8DFF4C02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D0CE-2467-6169-07F2-5C580F853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630CD-63F0-8D14-6364-F2554BBC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CBF11-A803-D6E1-78C9-974B51A8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57F5A-4DE9-FFF2-8CDA-6ACED5D0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632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BD55-AE0D-5130-323A-04A652F0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9F059-8E58-43C9-A0A5-5C1EA09C8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84612-DE1A-BD21-91FB-12CDC36C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AFE07-B2FB-B9CB-7DE1-9D643E7C0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5C64A-28C5-64ED-2AF9-DF557AA0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394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54B8-A0C8-522B-722C-258C9FDD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73180-9043-561F-FFC3-5A6438561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24FB-CC8E-49B8-C75B-B6075A3DB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FADCF-1AF3-2AF3-5CCC-364CDDFB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FBADA-2030-394E-87BF-9F24AF49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2B9ED-6A84-D786-BDFB-CFD1B41D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94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00BE-AB3F-C2C4-BEC9-BBED3BE5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09DE3-0E20-9E90-EF73-6373DF570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FBCB1-A0A5-E0D6-F69F-32751B123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26C51-CCF7-53A8-D340-7A07F592E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51891-0875-800F-028E-458521075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25503-914F-A5CE-B69F-495F8073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12C071-601E-EF53-DCAF-24C9795E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FBC7C-50DF-E480-FF1D-A33A194E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137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8EA7-3321-6F64-9277-56D81CFF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8A262-B54F-4888-A305-A2AE28F2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131EA-7A8C-A288-3EE6-C0A71421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35B8D-D844-3D5E-4EA8-AC616885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556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10CC-52FD-E51F-17B2-36E45DD0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26FA5-0BEA-0F03-5750-52942B53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5F6D7-0F0E-B936-9AE9-C4FEBCB2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254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E747-6E60-AA3F-96F2-4F81920B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9042-93C9-BDD0-B37A-9D8A2EB1C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B249F-A4FD-4C82-41D4-04F051EAE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275EC-D445-3E73-3265-8E9BF3F8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F9C75-2209-57C8-EFEE-D6B24801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DF482-3E28-217F-A429-8669425C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553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950B-E593-9533-541E-CCDB0942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3D20FC-B910-8B88-B134-8610D485B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DA119-1609-C38F-2AF4-AE0B39525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FD5B9-257C-BA60-DDB7-F75E4761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1EE44-7752-EC42-81D0-CF53AB9A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E34DF-9F00-E0DA-295C-78A39B4F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039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787C6-6D43-700A-03C9-2723C1F5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958B-A199-79A1-C9E7-51517A2B8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D0961-1B5A-775F-6C50-DC3A7984E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BB6C8-1482-4E47-816F-F78E9F20775F}" type="datetimeFigureOut">
              <a:rPr lang="ro-RO" smtClean="0"/>
              <a:t>08.11.2023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55DA1-E16D-D857-9034-A59C002E1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7E6EC-14EC-752F-5FA3-5584E04D6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73412-6751-4B4A-A10F-E2658EFA2EF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82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1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766/30863" TargetMode="External"/><Relationship Id="rId13" Type="http://schemas.openxmlformats.org/officeDocument/2006/relationships/hyperlink" Target="https://unesdoc.unesco.org/ark:/48223/pf0000381668" TargetMode="External"/><Relationship Id="rId3" Type="http://schemas.openxmlformats.org/officeDocument/2006/relationships/hyperlink" Target="https://doi.org/10.1007/978-981-19-5240-1_13" TargetMode="External"/><Relationship Id="rId7" Type="http://schemas.openxmlformats.org/officeDocument/2006/relationships/hyperlink" Target="https://eua.eu/resources/publications/957:universities-without-walls-%E2%80%93-eua%E2%80%99s-vision-for-europe%E2%80%99s-universities-in-2030.htm" TargetMode="External"/><Relationship Id="rId12" Type="http://schemas.openxmlformats.org/officeDocument/2006/relationships/hyperlink" Target="https://doi.org/10.1787/178ef527-en" TargetMode="External"/><Relationship Id="rId2" Type="http://schemas.openxmlformats.org/officeDocument/2006/relationships/hyperlink" Target="https://www.slideshare.net/CriticalJunctures/ibanez-carrasco-universities-without-wall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hea.info/Upload/document/ministerial_declarations/EHEAParis2018_Communique_final_952771.pdf" TargetMode="External"/><Relationship Id="rId11" Type="http://schemas.openxmlformats.org/officeDocument/2006/relationships/hyperlink" Target="https://mentoring-culture.com/how-can-mentoring-be-helpful-to-me/" TargetMode="External"/><Relationship Id="rId5" Type="http://schemas.openxmlformats.org/officeDocument/2006/relationships/hyperlink" Target="http://www.ehea.info/Upload/Rome_Ministerial_Communique.pdf" TargetMode="External"/><Relationship Id="rId10" Type="http://schemas.openxmlformats.org/officeDocument/2006/relationships/hyperlink" Target="https://www.slideshare.net/AlexandruMihaiCari/civis-microcredentials-microprogrammes-r-iucu-a-cartis-2022" TargetMode="External"/><Relationship Id="rId4" Type="http://schemas.openxmlformats.org/officeDocument/2006/relationships/hyperlink" Target="https://international.blogs.ouest-france.fr/archive/2017/09/29/macron-sorbonne-verbatim-europe-18583.html" TargetMode="External"/><Relationship Id="rId9" Type="http://schemas.openxmlformats.org/officeDocument/2006/relationships/hyperlink" Target="https://doi.org/10.54675/ASRB4722" TargetMode="External"/><Relationship Id="rId14" Type="http://schemas.openxmlformats.org/officeDocument/2006/relationships/hyperlink" Target="https://medium.com/brainsfeed/5-ways-to-make-learning-unlearning-relearning-a-part-of-your-life-e15a111441d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FB747-D14B-F6EB-0109-A2D131A73966}"/>
              </a:ext>
            </a:extLst>
          </p:cNvPr>
          <p:cNvSpPr/>
          <p:nvPr/>
        </p:nvSpPr>
        <p:spPr>
          <a:xfrm>
            <a:off x="0" y="4121880"/>
            <a:ext cx="12192000" cy="1244075"/>
          </a:xfrm>
          <a:prstGeom prst="rect">
            <a:avLst/>
          </a:prstGeom>
          <a:solidFill>
            <a:srgbClr val="BFD9E3"/>
          </a:solidFill>
          <a:ln>
            <a:solidFill>
              <a:srgbClr val="BFD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1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3100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etween</a:t>
            </a:r>
            <a:r>
              <a:rPr lang="en-US" sz="31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 transitions’ challenges and the new flexibles continuous learning and training pathways </a:t>
            </a:r>
            <a:endParaRPr lang="en-GB" sz="3100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65D08-B2BA-5316-2CB7-FD5B33EE0931}"/>
              </a:ext>
            </a:extLst>
          </p:cNvPr>
          <p:cNvSpPr/>
          <p:nvPr/>
        </p:nvSpPr>
        <p:spPr>
          <a:xfrm>
            <a:off x="0" y="2094565"/>
            <a:ext cx="12192000" cy="2039605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New perspectives on the mentoring system in European teacher career</a:t>
            </a:r>
            <a:endParaRPr lang="en-GB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FB375-A235-D848-113B-761DB99A7A2F}"/>
              </a:ext>
            </a:extLst>
          </p:cNvPr>
          <p:cNvSpPr txBox="1"/>
          <p:nvPr/>
        </p:nvSpPr>
        <p:spPr>
          <a:xfrm>
            <a:off x="6449962" y="5684431"/>
            <a:ext cx="5535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>
                <a:solidFill>
                  <a:srgbClr val="006790"/>
                </a:solidFill>
                <a:latin typeface="Arial Black" panose="020B0A04020102020204" pitchFamily="34" charset="0"/>
              </a:rPr>
              <a:t>Prof. </a:t>
            </a:r>
            <a:r>
              <a:rPr lang="en-GB" sz="2800" dirty="0" err="1">
                <a:solidFill>
                  <a:srgbClr val="006790"/>
                </a:solidFill>
                <a:latin typeface="Arial Black" panose="020B0A04020102020204" pitchFamily="34" charset="0"/>
              </a:rPr>
              <a:t>Romi</a:t>
            </a:r>
            <a:r>
              <a:rPr lang="ro-RO" sz="2800" dirty="0" err="1">
                <a:solidFill>
                  <a:srgbClr val="006790"/>
                </a:solidFill>
                <a:latin typeface="Arial Black" panose="020B0A04020102020204" pitchFamily="34" charset="0"/>
              </a:rPr>
              <a:t>ță</a:t>
            </a:r>
            <a:r>
              <a:rPr lang="ro-RO" sz="2800" dirty="0">
                <a:solidFill>
                  <a:srgbClr val="00679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rgbClr val="006790"/>
                </a:solidFill>
                <a:latin typeface="Arial Black" panose="020B0A04020102020204" pitchFamily="34" charset="0"/>
              </a:rPr>
              <a:t>Iucu</a:t>
            </a:r>
            <a:r>
              <a:rPr lang="en-US" sz="2800" dirty="0">
                <a:solidFill>
                  <a:srgbClr val="006790"/>
                </a:solidFill>
                <a:latin typeface="Arial Black" panose="020B0A04020102020204" pitchFamily="34" charset="0"/>
              </a:rPr>
              <a:t>, Ph.D.</a:t>
            </a:r>
          </a:p>
          <a:p>
            <a:pPr algn="r"/>
            <a:r>
              <a:rPr lang="en-US" sz="24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University of Bucharest</a:t>
            </a:r>
            <a:endParaRPr lang="en-GB" sz="2400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9807124-763A-3FC0-B6DB-28ECC0BCF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5"/>
            <a:ext cx="3794234" cy="1708609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C262850A-9501-EC62-0435-83DEED189BA1}"/>
              </a:ext>
            </a:extLst>
          </p:cNvPr>
          <p:cNvSpPr txBox="1"/>
          <p:nvPr/>
        </p:nvSpPr>
        <p:spPr>
          <a:xfrm>
            <a:off x="6337737" y="374836"/>
            <a:ext cx="56477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06790"/>
                </a:solidFill>
                <a:effectLst/>
                <a:latin typeface="Roboto Slab" panose="020F0502020204030204" pitchFamily="2" charset="0"/>
              </a:rPr>
              <a:t>International Conference</a:t>
            </a:r>
            <a:br>
              <a:rPr lang="en-US" sz="2000" dirty="0">
                <a:solidFill>
                  <a:srgbClr val="006790"/>
                </a:solidFill>
              </a:rPr>
            </a:br>
            <a:r>
              <a:rPr lang="en-US" sz="2000" b="1" i="1" dirty="0">
                <a:solidFill>
                  <a:srgbClr val="006790"/>
                </a:solidFill>
                <a:effectLst/>
                <a:latin typeface="Roboto Slab" panose="020F0502020204030204" pitchFamily="2" charset="0"/>
              </a:rPr>
              <a:t>SHARING AND LEARNING FOR MENTORING IN EDUCATION</a:t>
            </a:r>
            <a:br>
              <a:rPr lang="en-US" sz="2000" dirty="0">
                <a:solidFill>
                  <a:srgbClr val="006790"/>
                </a:solidFill>
              </a:rPr>
            </a:br>
            <a:r>
              <a:rPr lang="ro-RO" sz="2000" dirty="0">
                <a:solidFill>
                  <a:srgbClr val="006790"/>
                </a:solidFill>
              </a:rPr>
              <a:t>                                                </a:t>
            </a:r>
            <a:r>
              <a:rPr lang="en-US" sz="2000" b="1" i="0" dirty="0">
                <a:solidFill>
                  <a:srgbClr val="006790"/>
                </a:solidFill>
                <a:effectLst/>
                <a:latin typeface="Roboto Slab" panose="020F0502020204030204" pitchFamily="2" charset="0"/>
              </a:rPr>
              <a:t>ICSLME </a:t>
            </a:r>
            <a:r>
              <a:rPr lang="ro-RO" sz="2000" b="1" dirty="0">
                <a:solidFill>
                  <a:srgbClr val="006790"/>
                </a:solidFill>
                <a:latin typeface="Roboto Slab" panose="020F0502020204030204" pitchFamily="2" charset="0"/>
              </a:rPr>
              <a:t>- </a:t>
            </a:r>
            <a:r>
              <a:rPr lang="ro-RO" sz="2000" b="1" i="0" dirty="0">
                <a:solidFill>
                  <a:srgbClr val="006790"/>
                </a:solidFill>
                <a:effectLst/>
                <a:latin typeface="Roboto Slab" panose="020F0502020204030204" pitchFamily="2" charset="0"/>
              </a:rPr>
              <a:t> SIBIU, 2023</a:t>
            </a:r>
            <a:endParaRPr lang="ro-RO" sz="2000" dirty="0">
              <a:solidFill>
                <a:srgbClr val="0067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FB747-D14B-F6EB-0109-A2D131A73966}"/>
              </a:ext>
            </a:extLst>
          </p:cNvPr>
          <p:cNvSpPr/>
          <p:nvPr/>
        </p:nvSpPr>
        <p:spPr>
          <a:xfrm>
            <a:off x="0" y="4121880"/>
            <a:ext cx="12192000" cy="1244075"/>
          </a:xfrm>
          <a:prstGeom prst="rect">
            <a:avLst/>
          </a:prstGeom>
          <a:solidFill>
            <a:srgbClr val="BFD9E3"/>
          </a:solidFill>
          <a:ln>
            <a:solidFill>
              <a:srgbClr val="BFD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3200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etween</a:t>
            </a:r>
            <a:r>
              <a:rPr lang="en-US" sz="32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 transitions’ challenges and the new flexibles continuous learning and training pathways </a:t>
            </a:r>
            <a:endParaRPr lang="en-GB" sz="3200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65D08-B2BA-5316-2CB7-FD5B33EE0931}"/>
              </a:ext>
            </a:extLst>
          </p:cNvPr>
          <p:cNvSpPr/>
          <p:nvPr/>
        </p:nvSpPr>
        <p:spPr>
          <a:xfrm>
            <a:off x="0" y="2094565"/>
            <a:ext cx="12192000" cy="2039605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Political </a:t>
            </a:r>
            <a:r>
              <a:rPr lang="ro-RO" sz="4000" cap="small" dirty="0" err="1">
                <a:solidFill>
                  <a:schemeClr val="bg1"/>
                </a:solidFill>
                <a:latin typeface="Arial Black" panose="020B0A04020102020204" pitchFamily="34" charset="0"/>
              </a:rPr>
              <a:t>Fascination</a:t>
            </a:r>
            <a:endParaRPr lang="en-GB" sz="4000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9807124-763A-3FC0-B6DB-28ECC0BCF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5"/>
            <a:ext cx="3794234" cy="1708609"/>
          </a:xfrm>
          <a:prstGeom prst="rect">
            <a:avLst/>
          </a:prstGeom>
        </p:spPr>
      </p:pic>
      <p:sp>
        <p:nvSpPr>
          <p:cNvPr id="4" name="TextBox 29">
            <a:extLst>
              <a:ext uri="{FF2B5EF4-FFF2-40B4-BE49-F238E27FC236}">
                <a16:creationId xmlns:a16="http://schemas.microsoft.com/office/drawing/2014/main" id="{1F6E7EE7-D742-FBB8-A184-918647203184}"/>
              </a:ext>
            </a:extLst>
          </p:cNvPr>
          <p:cNvSpPr txBox="1"/>
          <p:nvPr/>
        </p:nvSpPr>
        <p:spPr>
          <a:xfrm>
            <a:off x="10833319" y="287212"/>
            <a:ext cx="1078173" cy="1015663"/>
          </a:xfrm>
          <a:prstGeom prst="rect">
            <a:avLst/>
          </a:prstGeom>
          <a:solidFill>
            <a:srgbClr val="006790"/>
          </a:solidFill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O imagine care conține persoană, postură&#10;&#10;Descriere generată automat">
            <a:extLst>
              <a:ext uri="{FF2B5EF4-FFF2-40B4-BE49-F238E27FC236}">
                <a16:creationId xmlns:a16="http://schemas.microsoft.com/office/drawing/2014/main" id="{AA7166DB-4588-46DD-B385-4BFD640A9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5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Titlu 1">
            <a:extLst>
              <a:ext uri="{FF2B5EF4-FFF2-40B4-BE49-F238E27FC236}">
                <a16:creationId xmlns:a16="http://schemas.microsoft.com/office/drawing/2014/main" id="{35240DDD-13FD-4748-85FA-ABC15DC7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33533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Sorbon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ne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2017 – E.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Macron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Initiative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for Europe”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9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Initiative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Europeenne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...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Initiative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for Europe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9F4DF7-202C-E670-DE93-3E8024EBDF64}"/>
              </a:ext>
            </a:extLst>
          </p:cNvPr>
          <p:cNvSpPr txBox="1">
            <a:spLocks/>
          </p:cNvSpPr>
          <p:nvPr/>
        </p:nvSpPr>
        <p:spPr>
          <a:xfrm>
            <a:off x="146187" y="496415"/>
            <a:ext cx="12015019" cy="6113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PARIS - SORBON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N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E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17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9604"/>
            <a:ext cx="2461317" cy="818396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4BEA7BCF-B261-44FD-2FA3-CB98011B6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117" y="1488642"/>
            <a:ext cx="8513160" cy="4470724"/>
          </a:xfrm>
          <a:prstGeom prst="rect">
            <a:avLst/>
          </a:prstGeom>
        </p:spPr>
      </p:pic>
      <p:pic>
        <p:nvPicPr>
          <p:cNvPr id="6" name="Picture 2" descr="Image result for Future of Europe: Towards a European Education Area by 2025, Strasbourg, 14 November 2017">
            <a:extLst>
              <a:ext uri="{FF2B5EF4-FFF2-40B4-BE49-F238E27FC236}">
                <a16:creationId xmlns:a16="http://schemas.microsoft.com/office/drawing/2014/main" id="{22C58CE8-247F-900E-F42B-B9941DBC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24" y="2480442"/>
            <a:ext cx="2806006" cy="150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7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Initiative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Europeenne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...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Initiative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for Europe 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PARIS - SORBON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N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E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17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8637"/>
            <a:ext cx="2543820" cy="859362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48697B47-5703-91CB-CB70-4A8E54709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59" r="11878" b="-1"/>
          <a:stretch/>
        </p:blipFill>
        <p:spPr>
          <a:xfrm>
            <a:off x="0" y="1281782"/>
            <a:ext cx="4740166" cy="471067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8004F964-D7E1-F080-6B2B-8B86731858DE}"/>
              </a:ext>
            </a:extLst>
          </p:cNvPr>
          <p:cNvSpPr txBox="1"/>
          <p:nvPr/>
        </p:nvSpPr>
        <p:spPr>
          <a:xfrm>
            <a:off x="4496301" y="1306699"/>
            <a:ext cx="740504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background for launching an extended  discussion with global significance regarding the </a:t>
            </a:r>
            <a:r>
              <a:rPr lang="en-US" sz="2800" b="1" dirty="0">
                <a:solidFill>
                  <a:srgbClr val="006790"/>
                </a:solidFill>
              </a:rPr>
              <a:t>European</a:t>
            </a:r>
            <a:r>
              <a:rPr lang="en-US" sz="2800" dirty="0">
                <a:solidFill>
                  <a:srgbClr val="006790"/>
                </a:solidFill>
              </a:rPr>
              <a:t> </a:t>
            </a:r>
            <a:r>
              <a:rPr lang="en-US" sz="2800" b="1" dirty="0">
                <a:solidFill>
                  <a:srgbClr val="006790"/>
                </a:solidFill>
              </a:rPr>
              <a:t>Universities</a:t>
            </a:r>
            <a:r>
              <a:rPr lang="ro-RO" sz="2800" b="1" dirty="0">
                <a:solidFill>
                  <a:srgbClr val="006790"/>
                </a:solidFill>
              </a:rPr>
              <a:t>/European </a:t>
            </a:r>
            <a:r>
              <a:rPr lang="en-US" sz="2800" b="1" dirty="0">
                <a:solidFill>
                  <a:srgbClr val="006790"/>
                </a:solidFill>
              </a:rPr>
              <a:t>A</a:t>
            </a:r>
            <a:r>
              <a:rPr lang="ro-RO" sz="2800" b="1" dirty="0" err="1">
                <a:solidFill>
                  <a:srgbClr val="006790"/>
                </a:solidFill>
              </a:rPr>
              <a:t>lliances</a:t>
            </a:r>
            <a:endParaRPr lang="en-US" sz="2800" b="1" dirty="0">
              <a:solidFill>
                <a:srgbClr val="0070C0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Impact on the institutional practices and values shared by the main stakeholders involved in the design of the future </a:t>
            </a:r>
            <a:r>
              <a:rPr lang="en-US" sz="2800" b="1" dirty="0">
                <a:solidFill>
                  <a:srgbClr val="006790"/>
                </a:solidFill>
              </a:rPr>
              <a:t>European Education Area</a:t>
            </a:r>
            <a:endParaRPr lang="ro-RO" sz="2800" dirty="0">
              <a:solidFill>
                <a:srgbClr val="00679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“In this place </a:t>
            </a:r>
            <a:r>
              <a:rPr lang="ro-RO" sz="2800" dirty="0"/>
              <a:t>(...) </a:t>
            </a:r>
            <a:r>
              <a:rPr lang="en-US" sz="2800" b="1" dirty="0">
                <a:solidFill>
                  <a:srgbClr val="006790"/>
                </a:solidFill>
              </a:rPr>
              <a:t>believed in the power of learning, critical thinking, and culture</a:t>
            </a:r>
            <a:r>
              <a:rPr lang="ro-RO" sz="2800" b="1" dirty="0">
                <a:solidFill>
                  <a:srgbClr val="006790"/>
                </a:solidFill>
              </a:rPr>
              <a:t> (…)</a:t>
            </a:r>
            <a:r>
              <a:rPr lang="en-US" sz="2800" b="1" dirty="0">
                <a:solidFill>
                  <a:srgbClr val="006790"/>
                </a:solidFill>
              </a:rPr>
              <a:t>”</a:t>
            </a:r>
            <a:r>
              <a:rPr lang="en-US" sz="2800" dirty="0">
                <a:solidFill>
                  <a:srgbClr val="006790"/>
                </a:solidFill>
              </a:rPr>
              <a:t>.</a:t>
            </a:r>
            <a:endParaRPr lang="ro-RO" sz="2800" dirty="0">
              <a:solidFill>
                <a:srgbClr val="006790"/>
              </a:solidFill>
            </a:endParaRPr>
          </a:p>
          <a:p>
            <a:endParaRPr lang="ro-RO" sz="1400" dirty="0">
              <a:solidFill>
                <a:srgbClr val="006790"/>
              </a:solidFill>
            </a:endParaRPr>
          </a:p>
          <a:p>
            <a:pPr algn="ctr"/>
            <a:r>
              <a:rPr lang="ro-RO" sz="3600" b="1" dirty="0" err="1">
                <a:solidFill>
                  <a:srgbClr val="006790"/>
                </a:solidFill>
              </a:rPr>
              <a:t>Making</a:t>
            </a:r>
            <a:r>
              <a:rPr lang="ro-RO" sz="3600" b="1" dirty="0">
                <a:solidFill>
                  <a:srgbClr val="006790"/>
                </a:solidFill>
              </a:rPr>
              <a:t> </a:t>
            </a:r>
            <a:r>
              <a:rPr lang="ro-RO" sz="3600" b="1" dirty="0" err="1">
                <a:solidFill>
                  <a:srgbClr val="006790"/>
                </a:solidFill>
              </a:rPr>
              <a:t>learning</a:t>
            </a:r>
            <a:r>
              <a:rPr lang="ro-RO" sz="3600" b="1" dirty="0">
                <a:solidFill>
                  <a:srgbClr val="006790"/>
                </a:solidFill>
              </a:rPr>
              <a:t> a </a:t>
            </a:r>
            <a:r>
              <a:rPr lang="ro-RO" sz="3600" b="1" dirty="0" err="1">
                <a:solidFill>
                  <a:srgbClr val="006790"/>
                </a:solidFill>
              </a:rPr>
              <a:t>reality</a:t>
            </a:r>
            <a:r>
              <a:rPr lang="ro-RO" sz="3600" b="1" dirty="0">
                <a:solidFill>
                  <a:srgbClr val="006790"/>
                </a:solidFill>
              </a:rPr>
              <a:t> for </a:t>
            </a:r>
            <a:r>
              <a:rPr lang="ro-RO" sz="3600" b="1" dirty="0" err="1">
                <a:solidFill>
                  <a:srgbClr val="006790"/>
                </a:solidFill>
              </a:rPr>
              <a:t>all</a:t>
            </a:r>
            <a:r>
              <a:rPr lang="ro-RO" sz="3600" b="1" dirty="0">
                <a:solidFill>
                  <a:srgbClr val="006790"/>
                </a:solidFill>
              </a:rPr>
              <a:t>!</a:t>
            </a:r>
            <a:endParaRPr lang="en-US" sz="3600" b="1" dirty="0">
              <a:solidFill>
                <a:srgbClr val="0067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1217;p26">
            <a:extLst>
              <a:ext uri="{FF2B5EF4-FFF2-40B4-BE49-F238E27FC236}">
                <a16:creationId xmlns:a16="http://schemas.microsoft.com/office/drawing/2014/main" id="{84B990F2-E577-AE9A-CD03-5A5E3A6CD9CE}"/>
              </a:ext>
            </a:extLst>
          </p:cNvPr>
          <p:cNvCxnSpPr>
            <a:cxnSpLocks/>
          </p:cNvCxnSpPr>
          <p:nvPr/>
        </p:nvCxnSpPr>
        <p:spPr>
          <a:xfrm>
            <a:off x="6258780" y="5489699"/>
            <a:ext cx="3831601" cy="0"/>
          </a:xfrm>
          <a:prstGeom prst="straightConnector1">
            <a:avLst/>
          </a:prstGeom>
          <a:noFill/>
          <a:ln w="38100" cap="flat" cmpd="sng">
            <a:solidFill>
              <a:srgbClr val="D0CECE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Next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political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steps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...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43318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European </a:t>
            </a:r>
            <a:r>
              <a:rPr lang="ro-RO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Commission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20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17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4184"/>
            <a:ext cx="2894454" cy="1043816"/>
          </a:xfrm>
          <a:prstGeom prst="rect">
            <a:avLst/>
          </a:prstGeom>
        </p:spPr>
      </p:pic>
      <p:grpSp>
        <p:nvGrpSpPr>
          <p:cNvPr id="6" name="Google Shape;1213;p26">
            <a:extLst>
              <a:ext uri="{FF2B5EF4-FFF2-40B4-BE49-F238E27FC236}">
                <a16:creationId xmlns:a16="http://schemas.microsoft.com/office/drawing/2014/main" id="{781E79CB-5856-14F7-C2AE-126023113000}"/>
              </a:ext>
            </a:extLst>
          </p:cNvPr>
          <p:cNvGrpSpPr/>
          <p:nvPr/>
        </p:nvGrpSpPr>
        <p:grpSpPr>
          <a:xfrm>
            <a:off x="1021629" y="2159568"/>
            <a:ext cx="10325721" cy="3564868"/>
            <a:chOff x="1127448" y="2524584"/>
            <a:chExt cx="9938117" cy="3280680"/>
          </a:xfrm>
        </p:grpSpPr>
        <p:sp>
          <p:nvSpPr>
            <p:cNvPr id="8" name="Google Shape;1214;p26">
              <a:extLst>
                <a:ext uri="{FF2B5EF4-FFF2-40B4-BE49-F238E27FC236}">
                  <a16:creationId xmlns:a16="http://schemas.microsoft.com/office/drawing/2014/main" id="{CD3E403F-9300-B0A0-08AF-EFF793C505FA}"/>
                </a:ext>
              </a:extLst>
            </p:cNvPr>
            <p:cNvSpPr/>
            <p:nvPr/>
          </p:nvSpPr>
          <p:spPr>
            <a:xfrm rot="10800000">
              <a:off x="6005706" y="4942882"/>
              <a:ext cx="324605" cy="279831"/>
            </a:xfrm>
            <a:prstGeom prst="triangle">
              <a:avLst>
                <a:gd name="adj" fmla="val 50000"/>
              </a:avLst>
            </a:prstGeom>
            <a:solidFill>
              <a:srgbClr val="889DB3"/>
            </a:solidFill>
            <a:ln>
              <a:noFill/>
            </a:ln>
          </p:spPr>
          <p:txBody>
            <a:bodyPr spcFirstLastPara="1" wrap="square" lIns="82908" tIns="41442" rIns="82908" bIns="41442" anchor="ctr" anchorCtr="0">
              <a:noAutofit/>
            </a:bodyPr>
            <a:lstStyle/>
            <a:p>
              <a:pPr algn="ctr" defTabSz="829178"/>
              <a:endParaRPr sz="21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15;p26">
              <a:extLst>
                <a:ext uri="{FF2B5EF4-FFF2-40B4-BE49-F238E27FC236}">
                  <a16:creationId xmlns:a16="http://schemas.microsoft.com/office/drawing/2014/main" id="{386741F8-6842-1B7E-E351-C78D8FB5D181}"/>
                </a:ext>
              </a:extLst>
            </p:cNvPr>
            <p:cNvSpPr/>
            <p:nvPr/>
          </p:nvSpPr>
          <p:spPr>
            <a:xfrm rot="10800000">
              <a:off x="9719342" y="4946702"/>
              <a:ext cx="324605" cy="279831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82908" tIns="41442" rIns="82908" bIns="41442" anchor="ctr" anchorCtr="0">
              <a:noAutofit/>
            </a:bodyPr>
            <a:lstStyle/>
            <a:p>
              <a:pPr algn="ctr" defTabSz="829178"/>
              <a:endParaRPr sz="21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16;p26">
              <a:extLst>
                <a:ext uri="{FF2B5EF4-FFF2-40B4-BE49-F238E27FC236}">
                  <a16:creationId xmlns:a16="http://schemas.microsoft.com/office/drawing/2014/main" id="{4F2CD13F-7B09-766B-BE12-45AFCFCC758A}"/>
                </a:ext>
              </a:extLst>
            </p:cNvPr>
            <p:cNvSpPr/>
            <p:nvPr/>
          </p:nvSpPr>
          <p:spPr>
            <a:xfrm rot="10800000">
              <a:off x="2225287" y="4939062"/>
              <a:ext cx="324605" cy="279831"/>
            </a:xfrm>
            <a:prstGeom prst="triangle">
              <a:avLst>
                <a:gd name="adj" fmla="val 50000"/>
              </a:avLst>
            </a:prstGeom>
            <a:solidFill>
              <a:srgbClr val="005B76"/>
            </a:solidFill>
            <a:ln w="25400" cap="flat" cmpd="sng">
              <a:solidFill>
                <a:srgbClr val="5F4B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908" tIns="41442" rIns="82908" bIns="41442" anchor="ctr" anchorCtr="0">
              <a:noAutofit/>
            </a:bodyPr>
            <a:lstStyle/>
            <a:p>
              <a:pPr algn="ctr" defTabSz="829178"/>
              <a:endParaRPr sz="21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" name="Google Shape;1217;p26">
              <a:extLst>
                <a:ext uri="{FF2B5EF4-FFF2-40B4-BE49-F238E27FC236}">
                  <a16:creationId xmlns:a16="http://schemas.microsoft.com/office/drawing/2014/main" id="{C92FD2BA-8FC0-20BE-E38F-D601EAB4B9C9}"/>
                </a:ext>
              </a:extLst>
            </p:cNvPr>
            <p:cNvCxnSpPr>
              <a:cxnSpLocks/>
            </p:cNvCxnSpPr>
            <p:nvPr/>
          </p:nvCxnSpPr>
          <p:spPr>
            <a:xfrm>
              <a:off x="2382922" y="5589240"/>
              <a:ext cx="3785086" cy="0"/>
            </a:xfrm>
            <a:prstGeom prst="straightConnector1">
              <a:avLst/>
            </a:prstGeom>
            <a:noFill/>
            <a:ln w="38100" cap="flat" cmpd="sng">
              <a:solidFill>
                <a:srgbClr val="D0CECE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4" name="Google Shape;1218;p26">
              <a:extLst>
                <a:ext uri="{FF2B5EF4-FFF2-40B4-BE49-F238E27FC236}">
                  <a16:creationId xmlns:a16="http://schemas.microsoft.com/office/drawing/2014/main" id="{39AF1AFF-0253-D56D-6751-E0538FD887D2}"/>
                </a:ext>
              </a:extLst>
            </p:cNvPr>
            <p:cNvSpPr/>
            <p:nvPr/>
          </p:nvSpPr>
          <p:spPr>
            <a:xfrm>
              <a:off x="8545285" y="2524584"/>
              <a:ext cx="2520280" cy="2421700"/>
            </a:xfrm>
            <a:prstGeom prst="roundRect">
              <a:avLst>
                <a:gd name="adj" fmla="val 549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82908" tIns="41442" rIns="82908" bIns="41442" anchor="ctr" anchorCtr="0">
              <a:noAutofit/>
            </a:bodyPr>
            <a:lstStyle/>
            <a:p>
              <a:pPr algn="ctr" defTabSz="829178"/>
              <a:endParaRPr sz="2176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19;p26">
              <a:extLst>
                <a:ext uri="{FF2B5EF4-FFF2-40B4-BE49-F238E27FC236}">
                  <a16:creationId xmlns:a16="http://schemas.microsoft.com/office/drawing/2014/main" id="{434030FD-45AF-8D5B-C09C-377FA3AFE779}"/>
                </a:ext>
              </a:extLst>
            </p:cNvPr>
            <p:cNvSpPr/>
            <p:nvPr/>
          </p:nvSpPr>
          <p:spPr>
            <a:xfrm>
              <a:off x="4831701" y="2524584"/>
              <a:ext cx="2520280" cy="2421700"/>
            </a:xfrm>
            <a:prstGeom prst="roundRect">
              <a:avLst>
                <a:gd name="adj" fmla="val 5497"/>
              </a:avLst>
            </a:prstGeom>
            <a:solidFill>
              <a:srgbClr val="889DB3"/>
            </a:solidFill>
            <a:ln>
              <a:noFill/>
            </a:ln>
          </p:spPr>
          <p:txBody>
            <a:bodyPr spcFirstLastPara="1" wrap="square" lIns="82908" tIns="41442" rIns="82908" bIns="41442" anchor="ctr" anchorCtr="0">
              <a:noAutofit/>
            </a:bodyPr>
            <a:lstStyle/>
            <a:p>
              <a:pPr algn="ctr" defTabSz="829178"/>
              <a:endParaRPr sz="21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20;p26">
              <a:extLst>
                <a:ext uri="{FF2B5EF4-FFF2-40B4-BE49-F238E27FC236}">
                  <a16:creationId xmlns:a16="http://schemas.microsoft.com/office/drawing/2014/main" id="{3A4036C2-C9AA-96BA-6C7A-6ACEC6C3082B}"/>
                </a:ext>
              </a:extLst>
            </p:cNvPr>
            <p:cNvSpPr/>
            <p:nvPr/>
          </p:nvSpPr>
          <p:spPr>
            <a:xfrm>
              <a:off x="1127448" y="2524584"/>
              <a:ext cx="2520280" cy="2421700"/>
            </a:xfrm>
            <a:prstGeom prst="roundRect">
              <a:avLst>
                <a:gd name="adj" fmla="val 5497"/>
              </a:avLst>
            </a:prstGeom>
            <a:solidFill>
              <a:srgbClr val="005B76"/>
            </a:solidFill>
            <a:ln>
              <a:noFill/>
            </a:ln>
          </p:spPr>
          <p:txBody>
            <a:bodyPr spcFirstLastPara="1" wrap="square" lIns="82908" tIns="41442" rIns="82908" bIns="41442" anchor="ctr" anchorCtr="0">
              <a:noAutofit/>
            </a:bodyPr>
            <a:lstStyle/>
            <a:p>
              <a:pPr algn="ctr" defTabSz="829178"/>
              <a:endParaRPr sz="21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21;p26">
              <a:extLst>
                <a:ext uri="{FF2B5EF4-FFF2-40B4-BE49-F238E27FC236}">
                  <a16:creationId xmlns:a16="http://schemas.microsoft.com/office/drawing/2014/main" id="{0480C950-0F37-9A20-3E73-8DF7A0A1EFB3}"/>
                </a:ext>
              </a:extLst>
            </p:cNvPr>
            <p:cNvSpPr/>
            <p:nvPr/>
          </p:nvSpPr>
          <p:spPr>
            <a:xfrm>
              <a:off x="1333319" y="3872381"/>
              <a:ext cx="2122106" cy="693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1442" rIns="0" bIns="41442" anchor="t" anchorCtr="0">
              <a:spAutoFit/>
            </a:bodyPr>
            <a:lstStyle/>
            <a:p>
              <a:pPr algn="ctr" defTabSz="829178">
                <a:buClr>
                  <a:prstClr val="white"/>
                </a:buClr>
                <a:buSzPts val="1400"/>
              </a:pPr>
              <a:r>
                <a:rPr lang="ro-RO" sz="2176" b="1" dirty="0" err="1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Gothenburg</a:t>
              </a:r>
              <a:r>
                <a:rPr lang="ro-RO" sz="2176" b="1" dirty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 Summit</a:t>
              </a:r>
              <a:endParaRPr sz="2902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Google Shape;1222;p26">
              <a:extLst>
                <a:ext uri="{FF2B5EF4-FFF2-40B4-BE49-F238E27FC236}">
                  <a16:creationId xmlns:a16="http://schemas.microsoft.com/office/drawing/2014/main" id="{676E5ACD-13FF-8C63-69FE-AF83E0A05B3F}"/>
                </a:ext>
              </a:extLst>
            </p:cNvPr>
            <p:cNvSpPr/>
            <p:nvPr/>
          </p:nvSpPr>
          <p:spPr>
            <a:xfrm>
              <a:off x="1289038" y="2668187"/>
              <a:ext cx="2197100" cy="64524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50800" dir="54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82908" tIns="41442" rIns="82908" bIns="41442" anchor="ctr" anchorCtr="0">
              <a:noAutofit/>
            </a:bodyPr>
            <a:lstStyle/>
            <a:p>
              <a:pPr algn="ctr" defTabSz="829178"/>
              <a:r>
                <a:rPr lang="ro-RO" sz="1814" b="1" dirty="0">
                  <a:solidFill>
                    <a:srgbClr val="3F3F3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No</a:t>
              </a:r>
              <a:r>
                <a:rPr lang="en-US" sz="1814" b="1" dirty="0" err="1">
                  <a:solidFill>
                    <a:srgbClr val="3F3F3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vember</a:t>
              </a:r>
              <a:r>
                <a:rPr lang="ro-RO" sz="1814" b="1" dirty="0">
                  <a:solidFill>
                    <a:srgbClr val="3F3F3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 2017</a:t>
              </a:r>
              <a:endParaRPr sz="14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Google Shape;1223;p26">
              <a:extLst>
                <a:ext uri="{FF2B5EF4-FFF2-40B4-BE49-F238E27FC236}">
                  <a16:creationId xmlns:a16="http://schemas.microsoft.com/office/drawing/2014/main" id="{54C46D88-B84A-C3F3-E463-DCA4F64A970E}"/>
                </a:ext>
              </a:extLst>
            </p:cNvPr>
            <p:cNvSpPr/>
            <p:nvPr/>
          </p:nvSpPr>
          <p:spPr>
            <a:xfrm>
              <a:off x="4997450" y="2668187"/>
              <a:ext cx="2197100" cy="64524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50800" dir="5400000" algn="t" rotWithShape="0">
                <a:srgbClr val="000000">
                  <a:alpha val="9803"/>
                </a:srgbClr>
              </a:outerShdw>
            </a:effectLst>
          </p:spPr>
          <p:txBody>
            <a:bodyPr spcFirstLastPara="1" wrap="square" lIns="82908" tIns="41442" rIns="82908" bIns="41442" anchor="ctr" anchorCtr="0">
              <a:noAutofit/>
            </a:bodyPr>
            <a:lstStyle/>
            <a:p>
              <a:pPr algn="ctr" defTabSz="829178"/>
              <a:r>
                <a:rPr lang="ro-RO" sz="1814" b="1" dirty="0" err="1">
                  <a:solidFill>
                    <a:srgbClr val="3F3F3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Decemb</a:t>
              </a:r>
              <a:r>
                <a:rPr lang="en-US" sz="1814" b="1" dirty="0">
                  <a:solidFill>
                    <a:srgbClr val="3F3F3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er</a:t>
              </a:r>
              <a:r>
                <a:rPr lang="ro-RO" sz="1814" b="1" dirty="0">
                  <a:solidFill>
                    <a:srgbClr val="3F3F3F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 2017</a:t>
              </a:r>
              <a:endParaRPr sz="145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225;p26">
              <a:extLst>
                <a:ext uri="{FF2B5EF4-FFF2-40B4-BE49-F238E27FC236}">
                  <a16:creationId xmlns:a16="http://schemas.microsoft.com/office/drawing/2014/main" id="{4D18BF0C-B735-D8BE-F243-320CD4EE0EF8}"/>
                </a:ext>
              </a:extLst>
            </p:cNvPr>
            <p:cNvSpPr/>
            <p:nvPr/>
          </p:nvSpPr>
          <p:spPr>
            <a:xfrm>
              <a:off x="2166898" y="5373216"/>
              <a:ext cx="432048" cy="432048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rgbClr val="005B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908" tIns="41442" rIns="82908" bIns="41442" anchor="ctr" anchorCtr="0">
              <a:noAutofit/>
            </a:bodyPr>
            <a:lstStyle/>
            <a:p>
              <a:pPr algn="ctr" defTabSz="829178"/>
              <a:endParaRPr sz="21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26;p26">
              <a:extLst>
                <a:ext uri="{FF2B5EF4-FFF2-40B4-BE49-F238E27FC236}">
                  <a16:creationId xmlns:a16="http://schemas.microsoft.com/office/drawing/2014/main" id="{D95754D7-9AE2-EA72-EC8F-D2518C4F2274}"/>
                </a:ext>
              </a:extLst>
            </p:cNvPr>
            <p:cNvSpPr/>
            <p:nvPr/>
          </p:nvSpPr>
          <p:spPr>
            <a:xfrm>
              <a:off x="5951984" y="5373216"/>
              <a:ext cx="432048" cy="432048"/>
            </a:xfrm>
            <a:prstGeom prst="ellipse">
              <a:avLst/>
            </a:prstGeom>
            <a:solidFill>
              <a:schemeClr val="lt1"/>
            </a:solidFill>
            <a:ln w="50800" cap="flat" cmpd="sng">
              <a:solidFill>
                <a:srgbClr val="889D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908" tIns="41442" rIns="82908" bIns="41442" anchor="ctr" anchorCtr="0">
              <a:noAutofit/>
            </a:bodyPr>
            <a:lstStyle/>
            <a:p>
              <a:pPr algn="ctr" defTabSz="829178"/>
              <a:endParaRPr sz="21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28;p26">
              <a:extLst>
                <a:ext uri="{FF2B5EF4-FFF2-40B4-BE49-F238E27FC236}">
                  <a16:creationId xmlns:a16="http://schemas.microsoft.com/office/drawing/2014/main" id="{ADADC022-DFE4-249B-0B20-1166CC23C61D}"/>
                </a:ext>
              </a:extLst>
            </p:cNvPr>
            <p:cNvSpPr/>
            <p:nvPr/>
          </p:nvSpPr>
          <p:spPr>
            <a:xfrm>
              <a:off x="5072444" y="3817350"/>
              <a:ext cx="2122106" cy="693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1442" rIns="0" bIns="41442" anchor="t" anchorCtr="0">
              <a:spAutoFit/>
            </a:bodyPr>
            <a:lstStyle/>
            <a:p>
              <a:pPr algn="ctr" defTabSz="829178">
                <a:buClr>
                  <a:prstClr val="white"/>
                </a:buClr>
                <a:buSzPts val="1400"/>
              </a:pPr>
              <a:r>
                <a:rPr lang="ro-RO" sz="2176" b="1" dirty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European Council</a:t>
              </a:r>
              <a:endParaRPr sz="2902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Google Shape;1229;p26">
              <a:extLst>
                <a:ext uri="{FF2B5EF4-FFF2-40B4-BE49-F238E27FC236}">
                  <a16:creationId xmlns:a16="http://schemas.microsoft.com/office/drawing/2014/main" id="{481544F2-2EDA-22EF-1DD5-ADBC9E231478}"/>
                </a:ext>
              </a:extLst>
            </p:cNvPr>
            <p:cNvSpPr/>
            <p:nvPr/>
          </p:nvSpPr>
          <p:spPr>
            <a:xfrm>
              <a:off x="8688289" y="3666898"/>
              <a:ext cx="2254406" cy="1011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1442" rIns="0" bIns="41442" anchor="t" anchorCtr="0">
              <a:spAutoFit/>
            </a:bodyPr>
            <a:lstStyle/>
            <a:p>
              <a:pPr algn="ctr" defTabSz="829178">
                <a:buClr>
                  <a:prstClr val="white"/>
                </a:buClr>
                <a:buSzPts val="1400"/>
              </a:pPr>
              <a:r>
                <a:rPr lang="en-US" sz="2200" b="1" dirty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“Making learning mobility a reality for all</a:t>
              </a:r>
              <a:r>
                <a:rPr lang="ro-RO" sz="2200" b="1" dirty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”</a:t>
              </a:r>
              <a:endParaRPr lang="en-US" sz="22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27;p26">
              <a:extLst>
                <a:ext uri="{FF2B5EF4-FFF2-40B4-BE49-F238E27FC236}">
                  <a16:creationId xmlns:a16="http://schemas.microsoft.com/office/drawing/2014/main" id="{2B964B8E-A37E-4CBB-D42B-D055A29EEC18}"/>
                </a:ext>
              </a:extLst>
            </p:cNvPr>
            <p:cNvSpPr/>
            <p:nvPr/>
          </p:nvSpPr>
          <p:spPr>
            <a:xfrm>
              <a:off x="9665619" y="5373216"/>
              <a:ext cx="432048" cy="43204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0800" cap="flat" cmpd="sng">
              <a:solidFill>
                <a:srgbClr val="BFD9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908" tIns="41442" rIns="82908" bIns="41442" anchor="ctr" anchorCtr="0">
              <a:noAutofit/>
            </a:bodyPr>
            <a:lstStyle/>
            <a:p>
              <a:pPr algn="ctr" defTabSz="829178"/>
              <a:endParaRPr sz="217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Arrow: Right 1">
            <a:extLst>
              <a:ext uri="{FF2B5EF4-FFF2-40B4-BE49-F238E27FC236}">
                <a16:creationId xmlns:a16="http://schemas.microsoft.com/office/drawing/2014/main" id="{1A22D39E-88FF-37E7-0C5D-01281E4DD2E1}"/>
              </a:ext>
            </a:extLst>
          </p:cNvPr>
          <p:cNvSpPr/>
          <p:nvPr/>
        </p:nvSpPr>
        <p:spPr>
          <a:xfrm>
            <a:off x="9089529" y="2433418"/>
            <a:ext cx="1897065" cy="585301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445F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178"/>
            <a:endParaRPr lang="en-GB" sz="1632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6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EHEA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Conference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- Paris, 201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43318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EHEA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20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18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9530"/>
            <a:ext cx="3148836" cy="1018470"/>
          </a:xfrm>
          <a:prstGeom prst="rect">
            <a:avLst/>
          </a:prstGeom>
        </p:spPr>
      </p:pic>
      <p:pic>
        <p:nvPicPr>
          <p:cNvPr id="3" name="Substituent conținut 4">
            <a:extLst>
              <a:ext uri="{FF2B5EF4-FFF2-40B4-BE49-F238E27FC236}">
                <a16:creationId xmlns:a16="http://schemas.microsoft.com/office/drawing/2014/main" id="{D9B02CA3-8C74-0B0D-7F6E-5FBD1FCAB6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075" y="2807555"/>
            <a:ext cx="4412839" cy="2268892"/>
          </a:xfrm>
          <a:prstGeom prst="rect">
            <a:avLst/>
          </a:prstGeom>
          <a:effectLst/>
        </p:spPr>
      </p:pic>
      <p:sp>
        <p:nvSpPr>
          <p:cNvPr id="7" name="Substituent conținut 2">
            <a:extLst>
              <a:ext uri="{FF2B5EF4-FFF2-40B4-BE49-F238E27FC236}">
                <a16:creationId xmlns:a16="http://schemas.microsoft.com/office/drawing/2014/main" id="{3EBEE32C-B5E8-3D83-7ED5-F637CBDDDE64}"/>
              </a:ext>
            </a:extLst>
          </p:cNvPr>
          <p:cNvSpPr txBox="1">
            <a:spLocks/>
          </p:cNvSpPr>
          <p:nvPr/>
        </p:nvSpPr>
        <p:spPr>
          <a:xfrm>
            <a:off x="5257882" y="1645734"/>
            <a:ext cx="6789682" cy="459253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3000" dirty="0"/>
              <a:t>As  </a:t>
            </a:r>
            <a:r>
              <a:rPr lang="ro-RO" sz="3000" dirty="0" err="1"/>
              <a:t>high</a:t>
            </a:r>
            <a:r>
              <a:rPr lang="ro-RO" sz="3000" dirty="0"/>
              <a:t>  quality  </a:t>
            </a:r>
            <a:r>
              <a:rPr lang="ro-RO" sz="3000" dirty="0" err="1"/>
              <a:t>teaching</a:t>
            </a:r>
            <a:r>
              <a:rPr lang="ro-RO" sz="3000" dirty="0"/>
              <a:t>  </a:t>
            </a:r>
            <a:r>
              <a:rPr lang="ro-RO" sz="3000" dirty="0" err="1"/>
              <a:t>is</a:t>
            </a:r>
            <a:r>
              <a:rPr lang="ro-RO" sz="3000" dirty="0"/>
              <a:t>  </a:t>
            </a:r>
            <a:r>
              <a:rPr lang="ro-RO" sz="3000" dirty="0" err="1"/>
              <a:t>essential</a:t>
            </a:r>
            <a:r>
              <a:rPr lang="ro-RO" sz="3000" dirty="0"/>
              <a:t>  in  </a:t>
            </a:r>
            <a:r>
              <a:rPr lang="ro-RO" sz="3000" dirty="0" err="1"/>
              <a:t>fostering</a:t>
            </a:r>
            <a:r>
              <a:rPr lang="ro-RO" sz="3000" dirty="0"/>
              <a:t>  </a:t>
            </a:r>
            <a:r>
              <a:rPr lang="ro-RO" sz="3000" dirty="0" err="1"/>
              <a:t>high</a:t>
            </a:r>
            <a:r>
              <a:rPr lang="ro-RO" sz="3000" dirty="0"/>
              <a:t>  quality  </a:t>
            </a:r>
            <a:r>
              <a:rPr lang="ro-RO" sz="3000" dirty="0" err="1"/>
              <a:t>education</a:t>
            </a:r>
            <a:r>
              <a:rPr lang="ro-RO" sz="3000" dirty="0"/>
              <a:t>,  </a:t>
            </a:r>
            <a:r>
              <a:rPr lang="ro-RO" sz="3000" b="1" dirty="0">
                <a:solidFill>
                  <a:srgbClr val="006790"/>
                </a:solidFill>
              </a:rPr>
              <a:t>academic  </a:t>
            </a:r>
            <a:r>
              <a:rPr lang="ro-RO" sz="3000" b="1" dirty="0" err="1">
                <a:solidFill>
                  <a:srgbClr val="006790"/>
                </a:solidFill>
              </a:rPr>
              <a:t>career</a:t>
            </a:r>
            <a:r>
              <a:rPr lang="ro-RO" sz="3000" b="1" dirty="0">
                <a:solidFill>
                  <a:srgbClr val="006790"/>
                </a:solidFill>
              </a:rPr>
              <a:t> </a:t>
            </a:r>
            <a:r>
              <a:rPr lang="ro-RO" sz="3000" b="1" dirty="0" err="1">
                <a:solidFill>
                  <a:srgbClr val="006790"/>
                </a:solidFill>
              </a:rPr>
              <a:t>progression</a:t>
            </a:r>
            <a:r>
              <a:rPr lang="ro-RO" sz="3000" b="1" dirty="0">
                <a:solidFill>
                  <a:srgbClr val="006790"/>
                </a:solidFill>
              </a:rPr>
              <a:t>  </a:t>
            </a:r>
            <a:r>
              <a:rPr lang="ro-RO" sz="3000" b="1" dirty="0" err="1">
                <a:solidFill>
                  <a:srgbClr val="006790"/>
                </a:solidFill>
              </a:rPr>
              <a:t>should</a:t>
            </a:r>
            <a:r>
              <a:rPr lang="ro-RO" sz="3000" b="1" dirty="0">
                <a:solidFill>
                  <a:srgbClr val="006790"/>
                </a:solidFill>
              </a:rPr>
              <a:t>  </a:t>
            </a:r>
            <a:r>
              <a:rPr lang="ro-RO" sz="3000" b="1" dirty="0" err="1">
                <a:solidFill>
                  <a:srgbClr val="006790"/>
                </a:solidFill>
              </a:rPr>
              <a:t>be</a:t>
            </a:r>
            <a:r>
              <a:rPr lang="ro-RO" sz="3000" b="1" dirty="0">
                <a:solidFill>
                  <a:srgbClr val="006790"/>
                </a:solidFill>
              </a:rPr>
              <a:t>  </a:t>
            </a:r>
            <a:r>
              <a:rPr lang="ro-RO" sz="3000" b="1" dirty="0" err="1">
                <a:solidFill>
                  <a:srgbClr val="006790"/>
                </a:solidFill>
              </a:rPr>
              <a:t>built</a:t>
            </a:r>
            <a:r>
              <a:rPr lang="ro-RO" sz="3000" b="1" dirty="0">
                <a:solidFill>
                  <a:srgbClr val="006790"/>
                </a:solidFill>
              </a:rPr>
              <a:t>  on  </a:t>
            </a:r>
            <a:r>
              <a:rPr lang="ro-RO" sz="3000" b="1" dirty="0" err="1">
                <a:solidFill>
                  <a:srgbClr val="006790"/>
                </a:solidFill>
              </a:rPr>
              <a:t>successful</a:t>
            </a:r>
            <a:r>
              <a:rPr lang="ro-RO" sz="3000" b="1" dirty="0">
                <a:solidFill>
                  <a:srgbClr val="006790"/>
                </a:solidFill>
              </a:rPr>
              <a:t>  </a:t>
            </a:r>
            <a:r>
              <a:rPr lang="ro-RO" sz="3000" b="1" dirty="0" err="1">
                <a:solidFill>
                  <a:srgbClr val="006790"/>
                </a:solidFill>
              </a:rPr>
              <a:t>research</a:t>
            </a:r>
            <a:r>
              <a:rPr lang="ro-RO" sz="3000" b="1" dirty="0">
                <a:solidFill>
                  <a:srgbClr val="006790"/>
                </a:solidFill>
              </a:rPr>
              <a:t>  </a:t>
            </a:r>
            <a:r>
              <a:rPr lang="ro-RO" sz="3000" b="1" dirty="0" err="1">
                <a:solidFill>
                  <a:srgbClr val="006790"/>
                </a:solidFill>
              </a:rPr>
              <a:t>and</a:t>
            </a:r>
            <a:r>
              <a:rPr lang="ro-RO" sz="3000" b="1" dirty="0">
                <a:solidFill>
                  <a:srgbClr val="006790"/>
                </a:solidFill>
              </a:rPr>
              <a:t>  quality  </a:t>
            </a:r>
            <a:r>
              <a:rPr lang="ro-RO" sz="3000" b="1" dirty="0" err="1">
                <a:solidFill>
                  <a:srgbClr val="006790"/>
                </a:solidFill>
              </a:rPr>
              <a:t>teaching</a:t>
            </a:r>
            <a:r>
              <a:rPr lang="ro-RO" sz="3000" dirty="0">
                <a:solidFill>
                  <a:srgbClr val="006790"/>
                </a:solidFill>
              </a:rPr>
              <a:t>.  </a:t>
            </a:r>
            <a:endParaRPr lang="en-US" sz="3000" dirty="0">
              <a:solidFill>
                <a:srgbClr val="006790"/>
              </a:solidFill>
            </a:endParaRPr>
          </a:p>
          <a:p>
            <a:pPr marL="0" indent="0">
              <a:buNone/>
            </a:pPr>
            <a:r>
              <a:rPr lang="ro-RO" sz="3000" dirty="0" err="1"/>
              <a:t>We</a:t>
            </a:r>
            <a:r>
              <a:rPr lang="ro-RO" sz="3000" dirty="0"/>
              <a:t>  </a:t>
            </a:r>
            <a:r>
              <a:rPr lang="ro-RO" sz="3000" dirty="0" err="1"/>
              <a:t>will</a:t>
            </a:r>
            <a:r>
              <a:rPr lang="ro-RO" sz="3000" dirty="0"/>
              <a:t>  </a:t>
            </a:r>
            <a:r>
              <a:rPr lang="ro-RO" sz="3000" dirty="0" err="1"/>
              <a:t>promote</a:t>
            </a:r>
            <a:r>
              <a:rPr lang="ro-RO" sz="3000" dirty="0"/>
              <a:t>  </a:t>
            </a:r>
            <a:r>
              <a:rPr lang="ro-RO" sz="3000" dirty="0" err="1"/>
              <a:t>and</a:t>
            </a:r>
            <a:r>
              <a:rPr lang="ro-RO" sz="3000" dirty="0"/>
              <a:t>  </a:t>
            </a:r>
            <a:r>
              <a:rPr lang="ro-RO" sz="3000" dirty="0" err="1"/>
              <a:t>support</a:t>
            </a:r>
            <a:r>
              <a:rPr lang="ro-RO" sz="3000" dirty="0"/>
              <a:t>  </a:t>
            </a:r>
            <a:r>
              <a:rPr lang="ro-RO" sz="3000" dirty="0" err="1">
                <a:solidFill>
                  <a:srgbClr val="006790"/>
                </a:solidFill>
              </a:rPr>
              <a:t>institutional</a:t>
            </a:r>
            <a:r>
              <a:rPr lang="ro-RO" sz="3000" dirty="0">
                <a:solidFill>
                  <a:srgbClr val="006790"/>
                </a:solidFill>
              </a:rPr>
              <a:t>,  </a:t>
            </a:r>
            <a:r>
              <a:rPr lang="ro-RO" sz="3000" dirty="0" err="1">
                <a:solidFill>
                  <a:srgbClr val="006790"/>
                </a:solidFill>
              </a:rPr>
              <a:t>national</a:t>
            </a:r>
            <a:r>
              <a:rPr lang="ro-RO" sz="3000" dirty="0">
                <a:solidFill>
                  <a:srgbClr val="006790"/>
                </a:solidFill>
              </a:rPr>
              <a:t>  </a:t>
            </a:r>
            <a:r>
              <a:rPr lang="ro-RO" sz="3000" dirty="0" err="1">
                <a:solidFill>
                  <a:srgbClr val="006790"/>
                </a:solidFill>
              </a:rPr>
              <a:t>and</a:t>
            </a:r>
            <a:r>
              <a:rPr lang="ro-RO" sz="3000" dirty="0">
                <a:solidFill>
                  <a:srgbClr val="006790"/>
                </a:solidFill>
              </a:rPr>
              <a:t>  European  </a:t>
            </a:r>
            <a:r>
              <a:rPr lang="ro-RO" sz="3000" dirty="0" err="1">
                <a:solidFill>
                  <a:srgbClr val="006790"/>
                </a:solidFill>
              </a:rPr>
              <a:t>initiatives</a:t>
            </a:r>
            <a:r>
              <a:rPr lang="ro-RO" sz="3000" dirty="0">
                <a:solidFill>
                  <a:srgbClr val="006790"/>
                </a:solidFill>
              </a:rPr>
              <a:t>  for  </a:t>
            </a:r>
            <a:r>
              <a:rPr lang="ro-RO" sz="3000" b="1" dirty="0" err="1">
                <a:solidFill>
                  <a:srgbClr val="006790"/>
                </a:solidFill>
              </a:rPr>
              <a:t>pedagogical</a:t>
            </a:r>
            <a:r>
              <a:rPr lang="ro-RO" sz="3000" b="1" dirty="0">
                <a:solidFill>
                  <a:srgbClr val="006790"/>
                </a:solidFill>
              </a:rPr>
              <a:t> training,  </a:t>
            </a:r>
            <a:r>
              <a:rPr lang="ro-RO" sz="3000" b="1" dirty="0" err="1">
                <a:solidFill>
                  <a:srgbClr val="006790"/>
                </a:solidFill>
              </a:rPr>
              <a:t>mentoring</a:t>
            </a:r>
            <a:r>
              <a:rPr lang="ro-RO" sz="3000" b="1" dirty="0">
                <a:solidFill>
                  <a:srgbClr val="006790"/>
                </a:solidFill>
              </a:rPr>
              <a:t>, </a:t>
            </a:r>
            <a:r>
              <a:rPr lang="ro-RO" sz="3000" b="1" dirty="0" err="1">
                <a:solidFill>
                  <a:srgbClr val="006790"/>
                </a:solidFill>
              </a:rPr>
              <a:t>continuous</a:t>
            </a:r>
            <a:r>
              <a:rPr lang="ro-RO" sz="3000" b="1" dirty="0">
                <a:solidFill>
                  <a:srgbClr val="006790"/>
                </a:solidFill>
              </a:rPr>
              <a:t>  </a:t>
            </a:r>
            <a:r>
              <a:rPr lang="ro-RO" sz="3000" b="1" dirty="0" err="1">
                <a:solidFill>
                  <a:srgbClr val="006790"/>
                </a:solidFill>
              </a:rPr>
              <a:t>professional</a:t>
            </a:r>
            <a:r>
              <a:rPr lang="ro-RO" sz="3000" b="1" dirty="0">
                <a:solidFill>
                  <a:srgbClr val="006790"/>
                </a:solidFill>
              </a:rPr>
              <a:t>  </a:t>
            </a:r>
            <a:r>
              <a:rPr lang="ro-RO" sz="3000" b="1" dirty="0" err="1">
                <a:solidFill>
                  <a:srgbClr val="006790"/>
                </a:solidFill>
              </a:rPr>
              <a:t>development</a:t>
            </a:r>
            <a:r>
              <a:rPr lang="ro-RO" sz="3000" b="1" dirty="0">
                <a:solidFill>
                  <a:srgbClr val="006790"/>
                </a:solidFill>
              </a:rPr>
              <a:t>  of  </a:t>
            </a:r>
            <a:r>
              <a:rPr lang="ro-RO" sz="3000" b="1" dirty="0" err="1">
                <a:solidFill>
                  <a:srgbClr val="006790"/>
                </a:solidFill>
              </a:rPr>
              <a:t>higher</a:t>
            </a:r>
            <a:r>
              <a:rPr lang="ro-RO" sz="3000" b="1" dirty="0">
                <a:solidFill>
                  <a:srgbClr val="006790"/>
                </a:solidFill>
              </a:rPr>
              <a:t>  </a:t>
            </a:r>
            <a:r>
              <a:rPr lang="ro-RO" sz="3000" b="1" dirty="0" err="1">
                <a:solidFill>
                  <a:srgbClr val="006790"/>
                </a:solidFill>
              </a:rPr>
              <a:t>education</a:t>
            </a:r>
            <a:r>
              <a:rPr lang="ro-RO" sz="3000" b="1" dirty="0">
                <a:solidFill>
                  <a:srgbClr val="006790"/>
                </a:solidFill>
              </a:rPr>
              <a:t>  </a:t>
            </a:r>
            <a:r>
              <a:rPr lang="ro-RO" sz="3000" b="1" dirty="0" err="1">
                <a:solidFill>
                  <a:srgbClr val="006790"/>
                </a:solidFill>
              </a:rPr>
              <a:t>teachers</a:t>
            </a:r>
            <a:r>
              <a:rPr lang="ro-RO" sz="3000" dirty="0">
                <a:solidFill>
                  <a:srgbClr val="006790"/>
                </a:solidFill>
              </a:rPr>
              <a:t> </a:t>
            </a:r>
            <a:r>
              <a:rPr lang="ro-RO" sz="3000" dirty="0"/>
              <a:t> </a:t>
            </a:r>
            <a:r>
              <a:rPr lang="ro-RO" sz="3000" dirty="0" err="1"/>
              <a:t>and</a:t>
            </a:r>
            <a:r>
              <a:rPr lang="ro-RO" sz="3000" dirty="0"/>
              <a:t>  </a:t>
            </a:r>
            <a:r>
              <a:rPr lang="ro-RO" sz="3000" dirty="0" err="1"/>
              <a:t>explore</a:t>
            </a:r>
            <a:r>
              <a:rPr lang="ro-RO" sz="3000" dirty="0"/>
              <a:t>  </a:t>
            </a:r>
            <a:r>
              <a:rPr lang="ro-RO" sz="3000" dirty="0" err="1"/>
              <a:t>ways</a:t>
            </a:r>
            <a:r>
              <a:rPr lang="ro-RO" sz="3000" dirty="0"/>
              <a:t> for  </a:t>
            </a:r>
            <a:r>
              <a:rPr lang="ro-RO" sz="3000" dirty="0" err="1"/>
              <a:t>better</a:t>
            </a:r>
            <a:r>
              <a:rPr lang="ro-RO" sz="3000" dirty="0"/>
              <a:t>  </a:t>
            </a:r>
            <a:r>
              <a:rPr lang="ro-RO" sz="3000" dirty="0" err="1"/>
              <a:t>recognition</a:t>
            </a:r>
            <a:r>
              <a:rPr lang="ro-RO" sz="3000" dirty="0"/>
              <a:t>  </a:t>
            </a:r>
            <a:r>
              <a:rPr lang="ro-RO" sz="3000" dirty="0">
                <a:solidFill>
                  <a:srgbClr val="006790"/>
                </a:solidFill>
              </a:rPr>
              <a:t>of  </a:t>
            </a:r>
            <a:r>
              <a:rPr lang="ro-RO" sz="3000" dirty="0" err="1">
                <a:solidFill>
                  <a:srgbClr val="006790"/>
                </a:solidFill>
              </a:rPr>
              <a:t>high</a:t>
            </a:r>
            <a:r>
              <a:rPr lang="ro-RO" sz="3000" dirty="0">
                <a:solidFill>
                  <a:srgbClr val="006790"/>
                </a:solidFill>
              </a:rPr>
              <a:t>  quality  </a:t>
            </a:r>
            <a:r>
              <a:rPr lang="ro-RO" sz="3000" dirty="0" err="1">
                <a:solidFill>
                  <a:srgbClr val="006790"/>
                </a:solidFill>
              </a:rPr>
              <a:t>and</a:t>
            </a:r>
            <a:r>
              <a:rPr lang="ro-RO" sz="3000" dirty="0">
                <a:solidFill>
                  <a:srgbClr val="006790"/>
                </a:solidFill>
              </a:rPr>
              <a:t>  </a:t>
            </a:r>
            <a:r>
              <a:rPr lang="ro-RO" sz="3000" dirty="0" err="1">
                <a:solidFill>
                  <a:srgbClr val="006790"/>
                </a:solidFill>
              </a:rPr>
              <a:t>innovative</a:t>
            </a:r>
            <a:r>
              <a:rPr lang="ro-RO" sz="3000" dirty="0">
                <a:solidFill>
                  <a:srgbClr val="006790"/>
                </a:solidFill>
              </a:rPr>
              <a:t>  </a:t>
            </a:r>
            <a:r>
              <a:rPr lang="ro-RO" sz="3000" dirty="0" err="1">
                <a:solidFill>
                  <a:srgbClr val="006790"/>
                </a:solidFill>
              </a:rPr>
              <a:t>teaching</a:t>
            </a:r>
            <a:r>
              <a:rPr lang="ro-RO" sz="3000" dirty="0">
                <a:solidFill>
                  <a:srgbClr val="006790"/>
                </a:solidFill>
              </a:rPr>
              <a:t>  in  </a:t>
            </a:r>
            <a:r>
              <a:rPr lang="ro-RO" sz="3000" dirty="0" err="1">
                <a:solidFill>
                  <a:srgbClr val="006790"/>
                </a:solidFill>
              </a:rPr>
              <a:t>their</a:t>
            </a:r>
            <a:r>
              <a:rPr lang="ro-RO" sz="3000" dirty="0">
                <a:solidFill>
                  <a:srgbClr val="006790"/>
                </a:solidFill>
              </a:rPr>
              <a:t>  </a:t>
            </a:r>
            <a:r>
              <a:rPr lang="ro-RO" sz="3000" dirty="0" err="1">
                <a:solidFill>
                  <a:srgbClr val="006790"/>
                </a:solidFill>
              </a:rPr>
              <a:t>career</a:t>
            </a:r>
            <a:r>
              <a:rPr lang="ro-RO" sz="3000" dirty="0">
                <a:solidFill>
                  <a:srgbClr val="0070C0"/>
                </a:solidFill>
              </a:rPr>
              <a:t>.</a:t>
            </a:r>
            <a:r>
              <a:rPr lang="ro-RO" sz="3000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6063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Rome Ministerial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Communique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2020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27E2B-6994-E2A7-5864-EE09E7DFE3CD}"/>
              </a:ext>
            </a:extLst>
          </p:cNvPr>
          <p:cNvSpPr txBox="1"/>
          <p:nvPr/>
        </p:nvSpPr>
        <p:spPr>
          <a:xfrm>
            <a:off x="4599501" y="1867401"/>
            <a:ext cx="73185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790"/>
                </a:solidFill>
              </a:rPr>
              <a:t>Flexible and open learning paths </a:t>
            </a:r>
            <a:r>
              <a:rPr lang="en-US" sz="2800" dirty="0"/>
              <a:t>(...) are important aspects of student-</a:t>
            </a:r>
            <a:r>
              <a:rPr lang="en-US" sz="2800" dirty="0" err="1"/>
              <a:t>centred</a:t>
            </a:r>
            <a:r>
              <a:rPr lang="en-US" sz="2800" dirty="0"/>
              <a:t> learning and are in increasing demand in our societies. </a:t>
            </a:r>
            <a:br>
              <a:rPr lang="en-US" sz="2800" dirty="0"/>
            </a:br>
            <a:r>
              <a:rPr lang="en-US" sz="2800" dirty="0"/>
              <a:t>In</a:t>
            </a:r>
            <a:r>
              <a:rPr lang="ro-RO" sz="2800" dirty="0"/>
              <a:t> </a:t>
            </a:r>
            <a:r>
              <a:rPr lang="en-US" sz="2800" dirty="0"/>
              <a:t>addition to full degree programs, many higher education institutions offer or plan to offer </a:t>
            </a:r>
            <a:r>
              <a:rPr lang="en-US" sz="2800" b="1" dirty="0">
                <a:solidFill>
                  <a:srgbClr val="006790"/>
                </a:solidFill>
              </a:rPr>
              <a:t>smaller units of learning, </a:t>
            </a:r>
            <a:r>
              <a:rPr lang="en-US" sz="2800" dirty="0"/>
              <a:t>which enable learners to develop or update their transversal skills and competences at various stages in their lives. 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EHEA, 202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0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0871"/>
            <a:ext cx="3231338" cy="1127128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35A0DF55-839B-6942-532E-16222BA8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84" y="1804239"/>
            <a:ext cx="3528860" cy="36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Universities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without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walls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2021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27E2B-6994-E2A7-5864-EE09E7DFE3CD}"/>
              </a:ext>
            </a:extLst>
          </p:cNvPr>
          <p:cNvSpPr txBox="1"/>
          <p:nvPr/>
        </p:nvSpPr>
        <p:spPr>
          <a:xfrm>
            <a:off x="818959" y="2641199"/>
            <a:ext cx="585684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 new vision for the future... </a:t>
            </a:r>
            <a:br>
              <a:rPr lang="en-US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o-RO" sz="3400" b="1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Higher</a:t>
            </a:r>
            <a:r>
              <a:rPr lang="ro-RO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3400" b="1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r>
              <a:rPr lang="ro-RO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3400" b="1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institutions</a:t>
            </a:r>
            <a:r>
              <a:rPr lang="ro-RO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ro-RO" sz="3400" b="1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ro-RO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3400" b="1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ro-RO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component </a:t>
            </a:r>
            <a:r>
              <a:rPr lang="ro-RO" sz="3400" b="1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included</a:t>
            </a:r>
            <a:r>
              <a:rPr lang="ro-RO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en-US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without walls</a:t>
            </a:r>
            <a:r>
              <a:rPr lang="ro-RO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...</a:t>
            </a:r>
            <a:br>
              <a:rPr lang="en-US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3400" b="1" dirty="0">
              <a:solidFill>
                <a:srgbClr val="00679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i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EUA, 2021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472518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EUA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1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4978"/>
            <a:ext cx="3375717" cy="1153022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B084C82A-AF36-1ABC-8C05-132E262E9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25" t="20944" r="58307"/>
          <a:stretch/>
        </p:blipFill>
        <p:spPr>
          <a:xfrm>
            <a:off x="7688825" y="1380381"/>
            <a:ext cx="3891537" cy="481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9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Curriculum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without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walls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...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27E2B-6994-E2A7-5864-EE09E7DFE3CD}"/>
              </a:ext>
            </a:extLst>
          </p:cNvPr>
          <p:cNvSpPr txBox="1"/>
          <p:nvPr/>
        </p:nvSpPr>
        <p:spPr>
          <a:xfrm>
            <a:off x="173669" y="2486977"/>
            <a:ext cx="360589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400" b="1" dirty="0">
                <a:solidFill>
                  <a:srgbClr val="0067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Curriculum </a:t>
            </a:r>
            <a:r>
              <a:rPr lang="ro-RO" sz="3400" b="1" dirty="0" err="1">
                <a:solidFill>
                  <a:srgbClr val="0067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without</a:t>
            </a:r>
            <a:r>
              <a:rPr lang="ro-RO" sz="3400" b="1" dirty="0">
                <a:solidFill>
                  <a:srgbClr val="0067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3400" b="1" dirty="0" err="1">
                <a:solidFill>
                  <a:srgbClr val="0067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walls</a:t>
            </a:r>
            <a:r>
              <a:rPr lang="ro-RO" sz="3400" b="1" dirty="0">
                <a:solidFill>
                  <a:srgbClr val="0067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3400" b="1" dirty="0">
              <a:solidFill>
                <a:srgbClr val="0067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400" b="1" dirty="0">
              <a:solidFill>
                <a:srgbClr val="0067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400" b="1" dirty="0">
                <a:solidFill>
                  <a:srgbClr val="0067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o-RO" sz="3400" b="1" dirty="0" err="1">
                <a:solidFill>
                  <a:srgbClr val="0067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nstitutions</a:t>
            </a:r>
            <a:r>
              <a:rPr lang="ro-RO" sz="3400" b="1" dirty="0">
                <a:solidFill>
                  <a:srgbClr val="0067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b="1" dirty="0">
                <a:solidFill>
                  <a:srgbClr val="0067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 without walls</a:t>
            </a:r>
            <a:r>
              <a:rPr lang="ro-RO" sz="3400" b="1" dirty="0">
                <a:solidFill>
                  <a:srgbClr val="0067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 ...</a:t>
            </a:r>
            <a:endParaRPr lang="en-US" sz="3400" b="1" dirty="0">
              <a:solidFill>
                <a:srgbClr val="0067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43318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IBANE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Z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 CARRAS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CO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201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0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)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9181"/>
            <a:ext cx="2901329" cy="1048818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59E22F49-5CE2-9951-7449-CE56A0214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8763" r="4618" b="7405"/>
          <a:stretch/>
        </p:blipFill>
        <p:spPr>
          <a:xfrm>
            <a:off x="3953233" y="1248696"/>
            <a:ext cx="8174856" cy="5184996"/>
          </a:xfrm>
          <a:prstGeom prst="rect">
            <a:avLst/>
          </a:prstGeom>
        </p:spPr>
      </p:pic>
      <p:sp>
        <p:nvSpPr>
          <p:cNvPr id="6" name="Săgeată: jos 5">
            <a:extLst>
              <a:ext uri="{FF2B5EF4-FFF2-40B4-BE49-F238E27FC236}">
                <a16:creationId xmlns:a16="http://schemas.microsoft.com/office/drawing/2014/main" id="{8667E6B7-132E-E5B4-5E2A-893E85C3C747}"/>
              </a:ext>
            </a:extLst>
          </p:cNvPr>
          <p:cNvSpPr/>
          <p:nvPr/>
        </p:nvSpPr>
        <p:spPr>
          <a:xfrm rot="1471173">
            <a:off x="10646979" y="1818290"/>
            <a:ext cx="620111" cy="10195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76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Rome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Communique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2020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43318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EHEA,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202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0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0304"/>
            <a:ext cx="3265714" cy="1077695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A6E159E2-5131-D0D5-6644-59E84D6AC6CC}"/>
              </a:ext>
            </a:extLst>
          </p:cNvPr>
          <p:cNvSpPr txBox="1"/>
          <p:nvPr/>
        </p:nvSpPr>
        <p:spPr>
          <a:xfrm>
            <a:off x="662448" y="1738359"/>
            <a:ext cx="108671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3000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en-US" sz="3000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ask the BFUG to explore </a:t>
            </a:r>
            <a:r>
              <a:rPr lang="en-US" sz="3000" b="1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and to what extent </a:t>
            </a:r>
            <a:br>
              <a:rPr lang="en-US" sz="3000" b="1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00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</a:t>
            </a:r>
            <a:r>
              <a:rPr lang="en-US" sz="3000" b="1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smaller, flexible units, </a:t>
            </a:r>
            <a:r>
              <a:rPr lang="en-US" sz="3000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 those leading to </a:t>
            </a:r>
            <a:br>
              <a:rPr lang="en-US" sz="3000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00" b="1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micro-credentials, </a:t>
            </a:r>
            <a:r>
              <a:rPr lang="en-US" sz="3000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be </a:t>
            </a:r>
            <a:r>
              <a:rPr lang="en-US" sz="3000" b="1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defined, developed, implemented </a:t>
            </a:r>
            <a:r>
              <a:rPr lang="en-US" sz="3000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3000" b="1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b="1" i="1" dirty="0" err="1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recognised</a:t>
            </a:r>
            <a:r>
              <a:rPr lang="en-US" sz="3000" b="1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our institutions.</a:t>
            </a:r>
            <a:r>
              <a:rPr lang="ro-RO" sz="3000" i="1" dirty="0">
                <a:solidFill>
                  <a:srgbClr val="0067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3000" i="1" dirty="0">
              <a:solidFill>
                <a:srgbClr val="00679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Nomogramă 6">
            <a:extLst>
              <a:ext uri="{FF2B5EF4-FFF2-40B4-BE49-F238E27FC236}">
                <a16:creationId xmlns:a16="http://schemas.microsoft.com/office/drawing/2014/main" id="{79151D73-7635-C132-0B1E-6528FF6EA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807041"/>
              </p:ext>
            </p:extLst>
          </p:nvPr>
        </p:nvGraphicFramePr>
        <p:xfrm>
          <a:off x="1209548" y="3758850"/>
          <a:ext cx="10073638" cy="1847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06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D5DEBA5-0912-47F1-9170-7D125ECC9202}"/>
              </a:ext>
            </a:extLst>
          </p:cNvPr>
          <p:cNvSpPr/>
          <p:nvPr/>
        </p:nvSpPr>
        <p:spPr>
          <a:xfrm>
            <a:off x="1" y="523526"/>
            <a:ext cx="12191999" cy="1277320"/>
          </a:xfrm>
          <a:prstGeom prst="rect">
            <a:avLst/>
          </a:prstGeom>
          <a:solidFill>
            <a:srgbClr val="006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altLang="ko-KR" sz="3600" cap="small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Content</a:t>
            </a:r>
            <a:endParaRPr lang="ko-KR" altLang="en-US" sz="3600" cap="small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CAFC84-4744-4178-95B5-AB423D30EFA8}"/>
              </a:ext>
            </a:extLst>
          </p:cNvPr>
          <p:cNvGrpSpPr/>
          <p:nvPr/>
        </p:nvGrpSpPr>
        <p:grpSpPr>
          <a:xfrm>
            <a:off x="644541" y="2825220"/>
            <a:ext cx="4954613" cy="1015663"/>
            <a:chOff x="5692278" y="3070393"/>
            <a:chExt cx="4954613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6999051" y="3503003"/>
              <a:ext cx="3647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ko-KR" sz="1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99051" y="3087764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ko-KR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9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General background</a:t>
              </a:r>
              <a:endPara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solidFill>
              <a:srgbClr val="006790"/>
            </a:solidFill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01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56AD9A7-33EB-F600-BCA6-AFED12A8B0CA}"/>
              </a:ext>
            </a:extLst>
          </p:cNvPr>
          <p:cNvGrpSpPr/>
          <p:nvPr/>
        </p:nvGrpSpPr>
        <p:grpSpPr>
          <a:xfrm>
            <a:off x="644541" y="4229806"/>
            <a:ext cx="5300969" cy="1028065"/>
            <a:chOff x="658301" y="5085020"/>
            <a:chExt cx="5300969" cy="10280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5502A7-4347-4430-8DA7-2629A1C932A2}"/>
                </a:ext>
              </a:extLst>
            </p:cNvPr>
            <p:cNvSpPr txBox="1"/>
            <p:nvPr/>
          </p:nvSpPr>
          <p:spPr>
            <a:xfrm>
              <a:off x="658301" y="5097422"/>
              <a:ext cx="1078173" cy="1015663"/>
            </a:xfrm>
            <a:prstGeom prst="rect">
              <a:avLst/>
            </a:prstGeom>
            <a:solidFill>
              <a:srgbClr val="006790"/>
            </a:solidFill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03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9EDC8494-F3D1-436A-9078-63946CEAC0CE}"/>
                </a:ext>
              </a:extLst>
            </p:cNvPr>
            <p:cNvSpPr txBox="1"/>
            <p:nvPr/>
          </p:nvSpPr>
          <p:spPr>
            <a:xfrm>
              <a:off x="1962802" y="5523601"/>
              <a:ext cx="3647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E2F6A9BF-D250-4C9E-A9CC-BF5BE9C1CB64}"/>
                </a:ext>
              </a:extLst>
            </p:cNvPr>
            <p:cNvSpPr txBox="1"/>
            <p:nvPr/>
          </p:nvSpPr>
          <p:spPr>
            <a:xfrm>
              <a:off x="1975216" y="5085020"/>
              <a:ext cx="3984054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altLang="ko-KR" sz="2700" b="1" dirty="0">
                  <a:solidFill>
                    <a:srgbClr val="006790"/>
                  </a:solidFill>
                  <a:latin typeface="Arial"/>
                  <a:cs typeface="Arial" pitchFamily="34" charset="0"/>
                </a:rPr>
                <a:t>Structural </a:t>
              </a:r>
              <a:r>
                <a:rPr lang="ro-RO" altLang="ko-KR" sz="2700" b="1" dirty="0" err="1">
                  <a:solidFill>
                    <a:srgbClr val="006790"/>
                  </a:solidFill>
                  <a:latin typeface="Arial"/>
                  <a:cs typeface="Arial" pitchFamily="34" charset="0"/>
                </a:rPr>
                <a:t>and</a:t>
              </a:r>
              <a:r>
                <a:rPr lang="ro-RO" altLang="ko-KR" sz="2700" b="1" dirty="0">
                  <a:solidFill>
                    <a:srgbClr val="00679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ro-RO" altLang="ko-KR" sz="2700" b="1" dirty="0" err="1">
                  <a:solidFill>
                    <a:srgbClr val="006790"/>
                  </a:solidFill>
                  <a:latin typeface="Arial"/>
                  <a:cs typeface="Arial" pitchFamily="34" charset="0"/>
                </a:rPr>
                <a:t>functional</a:t>
              </a:r>
              <a:r>
                <a:rPr lang="ro-RO" altLang="ko-KR" sz="2700" b="1" dirty="0">
                  <a:solidFill>
                    <a:srgbClr val="006790"/>
                  </a:solidFill>
                  <a:latin typeface="Arial"/>
                  <a:cs typeface="Arial" pitchFamily="34" charset="0"/>
                </a:rPr>
                <a:t> design</a:t>
              </a:r>
              <a:endPara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228274-6D3B-529D-8E92-E4E1058AC1D3}"/>
              </a:ext>
            </a:extLst>
          </p:cNvPr>
          <p:cNvGrpSpPr/>
          <p:nvPr/>
        </p:nvGrpSpPr>
        <p:grpSpPr>
          <a:xfrm>
            <a:off x="6387443" y="2749998"/>
            <a:ext cx="4948555" cy="1015663"/>
            <a:chOff x="6460215" y="3457414"/>
            <a:chExt cx="4948555" cy="10156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4FFC14-B4AA-49BC-8F34-087407605B97}"/>
                </a:ext>
              </a:extLst>
            </p:cNvPr>
            <p:cNvSpPr txBox="1"/>
            <p:nvPr/>
          </p:nvSpPr>
          <p:spPr>
            <a:xfrm>
              <a:off x="6460215" y="3457414"/>
              <a:ext cx="1078173" cy="1015663"/>
            </a:xfrm>
            <a:prstGeom prst="rect">
              <a:avLst/>
            </a:prstGeom>
            <a:solidFill>
              <a:srgbClr val="006790"/>
            </a:solidFill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02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403CB677-F672-410F-AA77-0D29A09E725E}"/>
                </a:ext>
              </a:extLst>
            </p:cNvPr>
            <p:cNvSpPr txBox="1"/>
            <p:nvPr/>
          </p:nvSpPr>
          <p:spPr>
            <a:xfrm>
              <a:off x="7760930" y="3949017"/>
              <a:ext cx="3647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2" name="TextBox 8">
              <a:extLst>
                <a:ext uri="{FF2B5EF4-FFF2-40B4-BE49-F238E27FC236}">
                  <a16:creationId xmlns:a16="http://schemas.microsoft.com/office/drawing/2014/main" id="{71443F1E-E716-41E4-A8FA-B6308E6730B9}"/>
                </a:ext>
              </a:extLst>
            </p:cNvPr>
            <p:cNvSpPr txBox="1"/>
            <p:nvPr/>
          </p:nvSpPr>
          <p:spPr>
            <a:xfrm>
              <a:off x="7760930" y="3533779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ko-KR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9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Political </a:t>
              </a:r>
              <a:r>
                <a:rPr kumimoji="0" lang="ro-RO" altLang="ko-KR" sz="2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79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fascination</a:t>
              </a:r>
              <a:endPara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013359-BB65-AB0F-4AE1-44124356AC45}"/>
              </a:ext>
            </a:extLst>
          </p:cNvPr>
          <p:cNvGrpSpPr/>
          <p:nvPr/>
        </p:nvGrpSpPr>
        <p:grpSpPr>
          <a:xfrm>
            <a:off x="6367510" y="4079362"/>
            <a:ext cx="5782449" cy="1015663"/>
            <a:chOff x="6442554" y="4946978"/>
            <a:chExt cx="5782449" cy="10156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08661E6-62F9-4315-A04D-01E8BF32249F}"/>
                </a:ext>
              </a:extLst>
            </p:cNvPr>
            <p:cNvSpPr txBox="1"/>
            <p:nvPr/>
          </p:nvSpPr>
          <p:spPr>
            <a:xfrm>
              <a:off x="6442554" y="4946978"/>
              <a:ext cx="1078173" cy="1015663"/>
            </a:xfrm>
            <a:prstGeom prst="rect">
              <a:avLst/>
            </a:prstGeom>
            <a:solidFill>
              <a:srgbClr val="006790"/>
            </a:solidFill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04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22745501-96C9-4516-9918-BACC3520A92F}"/>
                </a:ext>
              </a:extLst>
            </p:cNvPr>
            <p:cNvSpPr txBox="1"/>
            <p:nvPr/>
          </p:nvSpPr>
          <p:spPr>
            <a:xfrm>
              <a:off x="7779402" y="5602259"/>
              <a:ext cx="3647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4" name="TextBox 8">
              <a:extLst>
                <a:ext uri="{FF2B5EF4-FFF2-40B4-BE49-F238E27FC236}">
                  <a16:creationId xmlns:a16="http://schemas.microsoft.com/office/drawing/2014/main" id="{EE6B68B7-9EB4-4572-9322-CDDEDA6E68C9}"/>
                </a:ext>
              </a:extLst>
            </p:cNvPr>
            <p:cNvSpPr txBox="1"/>
            <p:nvPr/>
          </p:nvSpPr>
          <p:spPr>
            <a:xfrm>
              <a:off x="7760929" y="5163678"/>
              <a:ext cx="4464074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o-RO" altLang="ko-KR" sz="2700" b="1" dirty="0">
                  <a:solidFill>
                    <a:srgbClr val="006790"/>
                  </a:solidFill>
                  <a:latin typeface="Arial"/>
                  <a:cs typeface="Arial" pitchFamily="34" charset="0"/>
                </a:rPr>
                <a:t>Transformative </a:t>
              </a:r>
              <a:r>
                <a:rPr lang="ro-RO" altLang="ko-KR" sz="2700" b="1" dirty="0" err="1">
                  <a:solidFill>
                    <a:srgbClr val="006790"/>
                  </a:solidFill>
                  <a:latin typeface="Arial"/>
                  <a:cs typeface="Arial" pitchFamily="34" charset="0"/>
                </a:rPr>
                <a:t>approach</a:t>
              </a:r>
              <a:endPara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C00DF5-FF20-0A21-74EC-0F49098D8DC9}"/>
              </a:ext>
            </a:extLst>
          </p:cNvPr>
          <p:cNvGrpSpPr/>
          <p:nvPr/>
        </p:nvGrpSpPr>
        <p:grpSpPr>
          <a:xfrm>
            <a:off x="0" y="2343799"/>
            <a:ext cx="12192000" cy="92498"/>
            <a:chOff x="11445923" y="0"/>
            <a:chExt cx="1119115" cy="2552282"/>
          </a:xfrm>
          <a:solidFill>
            <a:srgbClr val="7FB3C7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0EC39C-1F54-A344-F326-3D6C649D4045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8E98FD-0F52-39A0-7F64-17C254EEC176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913917-6ED7-16D4-C69A-6835F862E836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Imagine 5">
            <a:extLst>
              <a:ext uri="{FF2B5EF4-FFF2-40B4-BE49-F238E27FC236}">
                <a16:creationId xmlns:a16="http://schemas.microsoft.com/office/drawing/2014/main" id="{54FCA5EC-8A81-8E06-A5F7-E825A927B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5" y="5783664"/>
            <a:ext cx="2707541" cy="981094"/>
          </a:xfrm>
          <a:prstGeom prst="rect">
            <a:avLst/>
          </a:prstGeom>
        </p:spPr>
      </p:pic>
      <p:grpSp>
        <p:nvGrpSpPr>
          <p:cNvPr id="10" name="Group 21">
            <a:extLst>
              <a:ext uri="{FF2B5EF4-FFF2-40B4-BE49-F238E27FC236}">
                <a16:creationId xmlns:a16="http://schemas.microsoft.com/office/drawing/2014/main" id="{F15322C0-7982-027A-1A2F-3DB6E7394EBA}"/>
              </a:ext>
            </a:extLst>
          </p:cNvPr>
          <p:cNvGrpSpPr/>
          <p:nvPr/>
        </p:nvGrpSpPr>
        <p:grpSpPr>
          <a:xfrm>
            <a:off x="6397585" y="5519800"/>
            <a:ext cx="4954613" cy="1015663"/>
            <a:chOff x="5692278" y="3070393"/>
            <a:chExt cx="4954613" cy="1015663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B18976A6-D61A-D49C-40F7-919AB94C4159}"/>
                </a:ext>
              </a:extLst>
            </p:cNvPr>
            <p:cNvSpPr txBox="1"/>
            <p:nvPr/>
          </p:nvSpPr>
          <p:spPr>
            <a:xfrm>
              <a:off x="6999051" y="3503003"/>
              <a:ext cx="3647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ko-KR" sz="1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4E06AD2-B4ED-55A7-C4D7-44B39DA1D73B}"/>
                </a:ext>
              </a:extLst>
            </p:cNvPr>
            <p:cNvSpPr txBox="1"/>
            <p:nvPr/>
          </p:nvSpPr>
          <p:spPr>
            <a:xfrm>
              <a:off x="6999051" y="3087764"/>
              <a:ext cx="3647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ko-KR" sz="2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79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Reflections</a:t>
              </a:r>
              <a:r>
                <a:rPr kumimoji="0" lang="ro-RO" altLang="ko-KR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9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ro-RO" altLang="ko-KR" sz="2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79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and</a:t>
              </a:r>
              <a:r>
                <a:rPr kumimoji="0" lang="ro-RO" altLang="ko-KR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9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ro-RO" altLang="ko-KR" sz="27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6790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conclusions</a:t>
              </a:r>
              <a:endParaRPr kumimoji="0" lang="en-US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FFBD9E4F-3B19-5A01-AB20-E1ED229CF06B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solidFill>
              <a:srgbClr val="006790"/>
            </a:solidFill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0</a:t>
              </a:r>
              <a:r>
                <a:rPr kumimoji="0" lang="ro-RO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5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3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FB747-D14B-F6EB-0109-A2D131A73966}"/>
              </a:ext>
            </a:extLst>
          </p:cNvPr>
          <p:cNvSpPr/>
          <p:nvPr/>
        </p:nvSpPr>
        <p:spPr>
          <a:xfrm>
            <a:off x="0" y="4121880"/>
            <a:ext cx="12192000" cy="1244075"/>
          </a:xfrm>
          <a:prstGeom prst="rect">
            <a:avLst/>
          </a:prstGeom>
          <a:solidFill>
            <a:srgbClr val="BFD9E3"/>
          </a:solidFill>
          <a:ln>
            <a:solidFill>
              <a:srgbClr val="BFD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3200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etween</a:t>
            </a:r>
            <a:r>
              <a:rPr lang="en-US" sz="32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 transitions’ challenges and the new flexibles continuous learning and training pathways </a:t>
            </a:r>
            <a:endParaRPr lang="en-GB" sz="3200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65D08-B2BA-5316-2CB7-FD5B33EE0931}"/>
              </a:ext>
            </a:extLst>
          </p:cNvPr>
          <p:cNvSpPr/>
          <p:nvPr/>
        </p:nvSpPr>
        <p:spPr>
          <a:xfrm>
            <a:off x="0" y="2094565"/>
            <a:ext cx="12192000" cy="2039605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Structural </a:t>
            </a:r>
            <a:r>
              <a:rPr lang="ro-RO" sz="4000" cap="small" dirty="0" err="1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r>
              <a:rPr lang="ro-RO" sz="40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4000" cap="small" dirty="0" err="1">
                <a:solidFill>
                  <a:schemeClr val="bg1"/>
                </a:solidFill>
                <a:latin typeface="Arial Black" panose="020B0A04020102020204" pitchFamily="34" charset="0"/>
              </a:rPr>
              <a:t>Functional</a:t>
            </a:r>
            <a:r>
              <a:rPr lang="ro-RO" sz="40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 Design</a:t>
            </a:r>
            <a:endParaRPr lang="en-GB" sz="4000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9807124-763A-3FC0-B6DB-28ECC0BCF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5"/>
            <a:ext cx="3794234" cy="1708609"/>
          </a:xfrm>
          <a:prstGeom prst="rect">
            <a:avLst/>
          </a:prstGeom>
        </p:spPr>
      </p:pic>
      <p:sp>
        <p:nvSpPr>
          <p:cNvPr id="4" name="TextBox 29">
            <a:extLst>
              <a:ext uri="{FF2B5EF4-FFF2-40B4-BE49-F238E27FC236}">
                <a16:creationId xmlns:a16="http://schemas.microsoft.com/office/drawing/2014/main" id="{7ECA97B8-1B88-E1B9-512B-8140E48955A2}"/>
              </a:ext>
            </a:extLst>
          </p:cNvPr>
          <p:cNvSpPr txBox="1"/>
          <p:nvPr/>
        </p:nvSpPr>
        <p:spPr>
          <a:xfrm>
            <a:off x="10896381" y="191160"/>
            <a:ext cx="1078173" cy="1015663"/>
          </a:xfrm>
          <a:prstGeom prst="rect">
            <a:avLst/>
          </a:prstGeom>
          <a:solidFill>
            <a:srgbClr val="006790"/>
          </a:solidFill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0</a:t>
            </a:r>
            <a:r>
              <a:rPr kumimoji="0" lang="ro-RO" altLang="ko-K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3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5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Micro-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credentials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2021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27E2B-6994-E2A7-5864-EE09E7DFE3CD}"/>
              </a:ext>
            </a:extLst>
          </p:cNvPr>
          <p:cNvSpPr txBox="1"/>
          <p:nvPr/>
        </p:nvSpPr>
        <p:spPr>
          <a:xfrm>
            <a:off x="4824249" y="2336500"/>
            <a:ext cx="68317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679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A micro-credential is a recognized proof of the learning outcomes that a learner has achieved following a short learning experience, according to transparent standards and requirements and upon assessment.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European </a:t>
            </a:r>
            <a:r>
              <a:rPr lang="ro-RO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Commission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1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4643"/>
            <a:ext cx="2777576" cy="893356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4192090C-2568-3768-A1D1-80AD7F7E8D3C}"/>
              </a:ext>
            </a:extLst>
          </p:cNvPr>
          <p:cNvSpPr txBox="1"/>
          <p:nvPr/>
        </p:nvSpPr>
        <p:spPr>
          <a:xfrm>
            <a:off x="253560" y="2336500"/>
            <a:ext cx="4360482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o-RO" sz="3400" dirty="0">
                <a:solidFill>
                  <a:srgbClr val="7FB3C7"/>
                </a:solidFill>
                <a:latin typeface="Arial Black" panose="020B0A04020102020204" pitchFamily="34" charset="0"/>
                <a:ea typeface="+mj-ea"/>
                <a:cs typeface="+mj-cs"/>
              </a:rPr>
              <a:t>European </a:t>
            </a:r>
            <a:r>
              <a:rPr lang="ro-RO" sz="3400" dirty="0" err="1">
                <a:solidFill>
                  <a:srgbClr val="7FB3C7"/>
                </a:solidFill>
                <a:latin typeface="Arial Black" panose="020B0A04020102020204" pitchFamily="34" charset="0"/>
                <a:ea typeface="+mj-ea"/>
                <a:cs typeface="+mj-cs"/>
              </a:rPr>
              <a:t>approach</a:t>
            </a:r>
            <a:r>
              <a:rPr lang="ro-RO" sz="3400" dirty="0">
                <a:solidFill>
                  <a:srgbClr val="7FB3C7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o-RO" sz="3400" dirty="0" err="1">
                <a:solidFill>
                  <a:srgbClr val="7FB3C7"/>
                </a:solidFill>
                <a:latin typeface="Arial Black" panose="020B0A04020102020204" pitchFamily="34" charset="0"/>
                <a:ea typeface="+mj-ea"/>
                <a:cs typeface="+mj-cs"/>
              </a:rPr>
              <a:t>to</a:t>
            </a:r>
            <a:r>
              <a:rPr lang="ro-RO" sz="3400" dirty="0">
                <a:solidFill>
                  <a:srgbClr val="7FB3C7"/>
                </a:solidFill>
                <a:latin typeface="Arial Black" panose="020B0A04020102020204" pitchFamily="34" charset="0"/>
                <a:ea typeface="+mj-ea"/>
                <a:cs typeface="+mj-cs"/>
              </a:rPr>
              <a:t> micro-</a:t>
            </a:r>
            <a:r>
              <a:rPr lang="ro-RO" sz="3400" dirty="0" err="1">
                <a:solidFill>
                  <a:srgbClr val="7FB3C7"/>
                </a:solidFill>
                <a:latin typeface="Arial Black" panose="020B0A04020102020204" pitchFamily="34" charset="0"/>
                <a:ea typeface="+mj-ea"/>
                <a:cs typeface="+mj-cs"/>
              </a:rPr>
              <a:t>credentials</a:t>
            </a:r>
            <a:r>
              <a:rPr lang="ro-RO" sz="3400" dirty="0">
                <a:solidFill>
                  <a:srgbClr val="7FB3C7"/>
                </a:solidFill>
                <a:latin typeface="Arial Black" panose="020B0A04020102020204" pitchFamily="34" charset="0"/>
                <a:ea typeface="+mj-ea"/>
                <a:cs typeface="+mj-cs"/>
              </a:rPr>
              <a:t>                            </a:t>
            </a:r>
            <a:endParaRPr lang="en-US" sz="3400" dirty="0">
              <a:solidFill>
                <a:srgbClr val="7FB3C7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400" dirty="0">
              <a:solidFill>
                <a:srgbClr val="7FB3C7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o-RO" sz="2400" i="1" dirty="0">
                <a:solidFill>
                  <a:srgbClr val="7FB3C7"/>
                </a:solidFill>
                <a:latin typeface="Arial Black" panose="020B0A04020102020204" pitchFamily="34" charset="0"/>
                <a:ea typeface="+mj-ea"/>
                <a:cs typeface="+mj-cs"/>
              </a:rPr>
              <a:t>European </a:t>
            </a:r>
            <a:r>
              <a:rPr lang="ro-RO" sz="2400" i="1" dirty="0" err="1">
                <a:solidFill>
                  <a:srgbClr val="7FB3C7"/>
                </a:solidFill>
                <a:latin typeface="Arial Black" panose="020B0A04020102020204" pitchFamily="34" charset="0"/>
                <a:ea typeface="+mj-ea"/>
                <a:cs typeface="+mj-cs"/>
              </a:rPr>
              <a:t>Commission</a:t>
            </a:r>
            <a:r>
              <a:rPr lang="ro-RO" sz="2400" i="1" dirty="0">
                <a:solidFill>
                  <a:srgbClr val="7FB3C7"/>
                </a:solidFill>
                <a:latin typeface="Arial Black" panose="020B0A04020102020204" pitchFamily="34" charset="0"/>
                <a:ea typeface="+mj-ea"/>
                <a:cs typeface="+mj-cs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2227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Credentials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UNESCO 2022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27E2B-6994-E2A7-5864-EE09E7DFE3CD}"/>
              </a:ext>
            </a:extLst>
          </p:cNvPr>
          <p:cNvSpPr txBox="1"/>
          <p:nvPr/>
        </p:nvSpPr>
        <p:spPr>
          <a:xfrm>
            <a:off x="4298731" y="2407326"/>
            <a:ext cx="76346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679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Credentials verify, validate, confirm, or corroborate a person’s learning achievements, knowledge and preparedness for performing tasks. Credentials are diverse with regard to their scope, status and purpose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UNESCO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526"/>
            <a:ext cx="2289438" cy="823473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3F16D959-5737-6F14-F2EF-E1DB0D6E6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82" y="1248696"/>
            <a:ext cx="344453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Macro-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Credentials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UNESCO 2022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27E2B-6994-E2A7-5864-EE09E7DFE3CD}"/>
              </a:ext>
            </a:extLst>
          </p:cNvPr>
          <p:cNvSpPr txBox="1"/>
          <p:nvPr/>
        </p:nvSpPr>
        <p:spPr>
          <a:xfrm>
            <a:off x="4195367" y="2025646"/>
            <a:ext cx="76644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679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Generally, these include degrees, diplomas, certificates and </a:t>
            </a:r>
            <a:r>
              <a:rPr lang="en-US" sz="2800" i="1" dirty="0" err="1">
                <a:solidFill>
                  <a:srgbClr val="00679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licences</a:t>
            </a:r>
            <a:r>
              <a:rPr lang="en-US" sz="2800" i="1" dirty="0">
                <a:solidFill>
                  <a:srgbClr val="00679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, often awarded by accredited, recognized or regulated educational and other institutions /organizations. They indicate learning achievement of a broad body of knowledge, transferable skills or technical proficiency and may take a number of years to complete.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UNESCO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4920"/>
            <a:ext cx="2420066" cy="92308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3F16D959-5737-6F14-F2EF-E1DB0D6E6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82" y="1248696"/>
            <a:ext cx="344453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Micro-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Credentials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UNESCO 2022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27E2B-6994-E2A7-5864-EE09E7DFE3CD}"/>
              </a:ext>
            </a:extLst>
          </p:cNvPr>
          <p:cNvSpPr txBox="1"/>
          <p:nvPr/>
        </p:nvSpPr>
        <p:spPr>
          <a:xfrm>
            <a:off x="4268939" y="1956843"/>
            <a:ext cx="74290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679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These are typically focused on a specific set of learning outcomes in a narrow field of learning and achieved over a shorter period of time. Micro-credentials are offered by commercial entities, private providers and professional bodies, traditional education and training providers, community organizations and other types of organizations.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UNESCO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2442"/>
            <a:ext cx="2523194" cy="905558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3F16D959-5737-6F14-F2EF-E1DB0D6E6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82" y="1248696"/>
            <a:ext cx="344453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Micro-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credentials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, 2023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Car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tis et al., 2023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2695"/>
            <a:ext cx="2124433" cy="735303"/>
          </a:xfrm>
          <a:prstGeom prst="rect">
            <a:avLst/>
          </a:prstGeom>
        </p:spPr>
      </p:pic>
      <p:grpSp>
        <p:nvGrpSpPr>
          <p:cNvPr id="3" name="Google Shape;247;p8">
            <a:extLst>
              <a:ext uri="{FF2B5EF4-FFF2-40B4-BE49-F238E27FC236}">
                <a16:creationId xmlns:a16="http://schemas.microsoft.com/office/drawing/2014/main" id="{7420ABDD-5DA6-F455-1B1D-FEE25571B8A5}"/>
              </a:ext>
            </a:extLst>
          </p:cNvPr>
          <p:cNvGrpSpPr/>
          <p:nvPr/>
        </p:nvGrpSpPr>
        <p:grpSpPr>
          <a:xfrm>
            <a:off x="1320385" y="1591706"/>
            <a:ext cx="10336410" cy="4514301"/>
            <a:chOff x="1933652" y="1856552"/>
            <a:chExt cx="9357200" cy="4258297"/>
          </a:xfrm>
        </p:grpSpPr>
        <p:grpSp>
          <p:nvGrpSpPr>
            <p:cNvPr id="6" name="Google Shape;248;p8">
              <a:extLst>
                <a:ext uri="{FF2B5EF4-FFF2-40B4-BE49-F238E27FC236}">
                  <a16:creationId xmlns:a16="http://schemas.microsoft.com/office/drawing/2014/main" id="{46283244-0090-C6D9-FECB-68962559AFF5}"/>
                </a:ext>
              </a:extLst>
            </p:cNvPr>
            <p:cNvGrpSpPr/>
            <p:nvPr/>
          </p:nvGrpSpPr>
          <p:grpSpPr>
            <a:xfrm>
              <a:off x="2387286" y="1856552"/>
              <a:ext cx="7434240" cy="2060550"/>
              <a:chOff x="854494" y="1751044"/>
              <a:chExt cx="7434240" cy="2060550"/>
            </a:xfrm>
          </p:grpSpPr>
          <p:sp>
            <p:nvSpPr>
              <p:cNvPr id="31" name="Google Shape;249;p8">
                <a:extLst>
                  <a:ext uri="{FF2B5EF4-FFF2-40B4-BE49-F238E27FC236}">
                    <a16:creationId xmlns:a16="http://schemas.microsoft.com/office/drawing/2014/main" id="{39C61C67-898F-9DD5-DC33-FE3B90696C66}"/>
                  </a:ext>
                </a:extLst>
              </p:cNvPr>
              <p:cNvSpPr/>
              <p:nvPr/>
            </p:nvSpPr>
            <p:spPr>
              <a:xfrm>
                <a:off x="854494" y="1751044"/>
                <a:ext cx="2060550" cy="2060550"/>
              </a:xfrm>
              <a:prstGeom prst="ellipse">
                <a:avLst/>
              </a:prstGeom>
              <a:solidFill>
                <a:srgbClr val="7FB3C7">
                  <a:alpha val="7764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50;p8">
                <a:extLst>
                  <a:ext uri="{FF2B5EF4-FFF2-40B4-BE49-F238E27FC236}">
                    <a16:creationId xmlns:a16="http://schemas.microsoft.com/office/drawing/2014/main" id="{08BE09AF-45A0-4298-34FD-1A81CF937444}"/>
                  </a:ext>
                </a:extLst>
              </p:cNvPr>
              <p:cNvSpPr/>
              <p:nvPr/>
            </p:nvSpPr>
            <p:spPr>
              <a:xfrm>
                <a:off x="2645724" y="1751044"/>
                <a:ext cx="2060550" cy="2060550"/>
              </a:xfrm>
              <a:prstGeom prst="ellipse">
                <a:avLst/>
              </a:prstGeom>
              <a:solidFill>
                <a:srgbClr val="BA8DB7">
                  <a:alpha val="7764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51;p8">
                <a:extLst>
                  <a:ext uri="{FF2B5EF4-FFF2-40B4-BE49-F238E27FC236}">
                    <a16:creationId xmlns:a16="http://schemas.microsoft.com/office/drawing/2014/main" id="{CF51F017-8D8C-6282-AD40-59EC6C43AEA4}"/>
                  </a:ext>
                </a:extLst>
              </p:cNvPr>
              <p:cNvSpPr/>
              <p:nvPr/>
            </p:nvSpPr>
            <p:spPr>
              <a:xfrm>
                <a:off x="4436954" y="1751044"/>
                <a:ext cx="2060550" cy="2060550"/>
              </a:xfrm>
              <a:prstGeom prst="ellipse">
                <a:avLst/>
              </a:prstGeom>
              <a:solidFill>
                <a:srgbClr val="847EAA">
                  <a:alpha val="7764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52;p8">
                <a:extLst>
                  <a:ext uri="{FF2B5EF4-FFF2-40B4-BE49-F238E27FC236}">
                    <a16:creationId xmlns:a16="http://schemas.microsoft.com/office/drawing/2014/main" id="{801949C5-EE93-8FF2-2D28-3444CD4A211F}"/>
                  </a:ext>
                </a:extLst>
              </p:cNvPr>
              <p:cNvSpPr/>
              <p:nvPr/>
            </p:nvSpPr>
            <p:spPr>
              <a:xfrm>
                <a:off x="6228184" y="1751044"/>
                <a:ext cx="2060550" cy="2060550"/>
              </a:xfrm>
              <a:prstGeom prst="ellipse">
                <a:avLst/>
              </a:prstGeom>
              <a:solidFill>
                <a:srgbClr val="506D91">
                  <a:alpha val="77647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253;p8">
              <a:extLst>
                <a:ext uri="{FF2B5EF4-FFF2-40B4-BE49-F238E27FC236}">
                  <a16:creationId xmlns:a16="http://schemas.microsoft.com/office/drawing/2014/main" id="{6035B418-94A3-BDF3-E78C-D596236886C1}"/>
                </a:ext>
              </a:extLst>
            </p:cNvPr>
            <p:cNvGrpSpPr/>
            <p:nvPr/>
          </p:nvGrpSpPr>
          <p:grpSpPr>
            <a:xfrm>
              <a:off x="2973741" y="4215138"/>
              <a:ext cx="4071064" cy="638960"/>
              <a:chOff x="3839392" y="4391039"/>
              <a:chExt cx="2736309" cy="638960"/>
            </a:xfrm>
          </p:grpSpPr>
          <p:sp>
            <p:nvSpPr>
              <p:cNvPr id="29" name="Google Shape;254;p8">
                <a:extLst>
                  <a:ext uri="{FF2B5EF4-FFF2-40B4-BE49-F238E27FC236}">
                    <a16:creationId xmlns:a16="http://schemas.microsoft.com/office/drawing/2014/main" id="{61EE4A5B-4570-32D9-51C2-E97FCCC227E0}"/>
                  </a:ext>
                </a:extLst>
              </p:cNvPr>
              <p:cNvSpPr txBox="1"/>
              <p:nvPr/>
            </p:nvSpPr>
            <p:spPr>
              <a:xfrm>
                <a:off x="3839397" y="4391039"/>
                <a:ext cx="2736304" cy="377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4AAC1"/>
                  </a:buClr>
                  <a:buSzPts val="1200"/>
                  <a:buFont typeface="Arial"/>
                  <a:buNone/>
                </a:pPr>
                <a:r>
                  <a:rPr lang="ro-RO" sz="2000" b="1" i="0" u="none" strike="noStrike" cap="none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/>
                    <a:sym typeface="Arial"/>
                  </a:rPr>
                  <a:t>Proof</a:t>
                </a:r>
                <a:endParaRPr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Black" panose="02000000000000000000" pitchFamily="2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30" name="Google Shape;255;p8">
                <a:extLst>
                  <a:ext uri="{FF2B5EF4-FFF2-40B4-BE49-F238E27FC236}">
                    <a16:creationId xmlns:a16="http://schemas.microsoft.com/office/drawing/2014/main" id="{428A1029-59DC-15BC-8611-72A28DD1BC30}"/>
                  </a:ext>
                </a:extLst>
              </p:cNvPr>
              <p:cNvSpPr txBox="1"/>
              <p:nvPr/>
            </p:nvSpPr>
            <p:spPr>
              <a:xfrm>
                <a:off x="3839392" y="4710682"/>
                <a:ext cx="2736304" cy="319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200"/>
                  <a:buFont typeface="Arial"/>
                  <a:buNone/>
                </a:pPr>
                <a:r>
                  <a:rPr lang="en-US" sz="1600" b="0" i="0" u="none" strike="noStrike" cap="none" dirty="0">
                    <a:solidFill>
                      <a:srgbClr val="7F7F7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Role of the credential</a:t>
                </a:r>
                <a:endParaRPr sz="1600" b="0" i="0" u="none" strike="noStrike" cap="none" dirty="0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Google Shape;256;p8">
              <a:extLst>
                <a:ext uri="{FF2B5EF4-FFF2-40B4-BE49-F238E27FC236}">
                  <a16:creationId xmlns:a16="http://schemas.microsoft.com/office/drawing/2014/main" id="{8791F57F-686B-4F54-C3DD-E20C01CFE167}"/>
                </a:ext>
              </a:extLst>
            </p:cNvPr>
            <p:cNvSpPr txBox="1"/>
            <p:nvPr/>
          </p:nvSpPr>
          <p:spPr>
            <a:xfrm>
              <a:off x="1933652" y="4156989"/>
              <a:ext cx="864096" cy="783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4AAC1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5400" b="1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257;p8">
              <a:extLst>
                <a:ext uri="{FF2B5EF4-FFF2-40B4-BE49-F238E27FC236}">
                  <a16:creationId xmlns:a16="http://schemas.microsoft.com/office/drawing/2014/main" id="{7DC277FD-6268-0334-CE3C-2BB8D5DBBDA5}"/>
                </a:ext>
              </a:extLst>
            </p:cNvPr>
            <p:cNvGrpSpPr/>
            <p:nvPr/>
          </p:nvGrpSpPr>
          <p:grpSpPr>
            <a:xfrm>
              <a:off x="2973731" y="5276419"/>
              <a:ext cx="4071068" cy="610917"/>
              <a:chOff x="3839389" y="5303235"/>
              <a:chExt cx="2736312" cy="610917"/>
            </a:xfrm>
          </p:grpSpPr>
          <p:sp>
            <p:nvSpPr>
              <p:cNvPr id="27" name="Google Shape;258;p8">
                <a:extLst>
                  <a:ext uri="{FF2B5EF4-FFF2-40B4-BE49-F238E27FC236}">
                    <a16:creationId xmlns:a16="http://schemas.microsoft.com/office/drawing/2014/main" id="{AB9E73BE-4396-72FE-3E29-40E675474469}"/>
                  </a:ext>
                </a:extLst>
              </p:cNvPr>
              <p:cNvSpPr txBox="1"/>
              <p:nvPr/>
            </p:nvSpPr>
            <p:spPr>
              <a:xfrm>
                <a:off x="3839397" y="5303235"/>
                <a:ext cx="2736304" cy="377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89DB3"/>
                  </a:buClr>
                  <a:buSzPts val="1200"/>
                  <a:buFont typeface="Arial"/>
                  <a:buNone/>
                </a:pPr>
                <a:r>
                  <a:rPr lang="en-US" sz="2000" b="1" i="0" u="none" strike="noStrike" cap="none" dirty="0">
                    <a:solidFill>
                      <a:srgbClr val="847EAA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/>
                    <a:sym typeface="Arial"/>
                  </a:rPr>
                  <a:t>Short</a:t>
                </a:r>
                <a:endParaRPr sz="3200" dirty="0">
                  <a:solidFill>
                    <a:srgbClr val="847EAA"/>
                  </a:solidFill>
                  <a:latin typeface="Roboto Black" panose="02000000000000000000" pitchFamily="2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28" name="Google Shape;259;p8">
                <a:extLst>
                  <a:ext uri="{FF2B5EF4-FFF2-40B4-BE49-F238E27FC236}">
                    <a16:creationId xmlns:a16="http://schemas.microsoft.com/office/drawing/2014/main" id="{A51AE55C-6819-26D2-7870-1E48291173C4}"/>
                  </a:ext>
                </a:extLst>
              </p:cNvPr>
              <p:cNvSpPr txBox="1"/>
              <p:nvPr/>
            </p:nvSpPr>
            <p:spPr>
              <a:xfrm>
                <a:off x="3839389" y="5594835"/>
                <a:ext cx="2736304" cy="319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200"/>
                  <a:buFont typeface="Arial"/>
                  <a:buNone/>
                </a:pPr>
                <a:r>
                  <a:rPr lang="en-US" sz="1600" dirty="0">
                    <a:solidFill>
                      <a:srgbClr val="7F7F7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D</a:t>
                </a:r>
                <a:r>
                  <a:rPr lang="en-US" sz="1600" b="0" i="0" u="none" strike="noStrike" cap="none" dirty="0">
                    <a:solidFill>
                      <a:srgbClr val="7F7F7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uration of the learning activity</a:t>
                </a:r>
                <a:endParaRPr sz="1600" b="0" i="0" u="none" strike="noStrike" cap="none" dirty="0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260;p8">
              <a:extLst>
                <a:ext uri="{FF2B5EF4-FFF2-40B4-BE49-F238E27FC236}">
                  <a16:creationId xmlns:a16="http://schemas.microsoft.com/office/drawing/2014/main" id="{FE4D2D0D-E0F6-C9A5-360A-2775A6D641EB}"/>
                </a:ext>
              </a:extLst>
            </p:cNvPr>
            <p:cNvSpPr txBox="1"/>
            <p:nvPr/>
          </p:nvSpPr>
          <p:spPr>
            <a:xfrm>
              <a:off x="1933652" y="5170172"/>
              <a:ext cx="864096" cy="783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9DB3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 dirty="0">
                  <a:solidFill>
                    <a:srgbClr val="847EAA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5400" b="1" i="0" u="none" strike="noStrike" cap="none" dirty="0">
                <a:solidFill>
                  <a:srgbClr val="847EA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261;p8">
              <a:extLst>
                <a:ext uri="{FF2B5EF4-FFF2-40B4-BE49-F238E27FC236}">
                  <a16:creationId xmlns:a16="http://schemas.microsoft.com/office/drawing/2014/main" id="{758262F9-81DC-BB06-1CFA-87EF5F395FBB}"/>
                </a:ext>
              </a:extLst>
            </p:cNvPr>
            <p:cNvGrpSpPr/>
            <p:nvPr/>
          </p:nvGrpSpPr>
          <p:grpSpPr>
            <a:xfrm>
              <a:off x="7219796" y="4210935"/>
              <a:ext cx="4071056" cy="643163"/>
              <a:chOff x="7040896" y="4386836"/>
              <a:chExt cx="2736304" cy="643163"/>
            </a:xfrm>
          </p:grpSpPr>
          <p:sp>
            <p:nvSpPr>
              <p:cNvPr id="25" name="Google Shape;262;p8">
                <a:extLst>
                  <a:ext uri="{FF2B5EF4-FFF2-40B4-BE49-F238E27FC236}">
                    <a16:creationId xmlns:a16="http://schemas.microsoft.com/office/drawing/2014/main" id="{84D1EBF9-30A2-AD21-3002-8A1B35163688}"/>
                  </a:ext>
                </a:extLst>
              </p:cNvPr>
              <p:cNvSpPr txBox="1"/>
              <p:nvPr/>
            </p:nvSpPr>
            <p:spPr>
              <a:xfrm>
                <a:off x="7040896" y="4386836"/>
                <a:ext cx="2736304" cy="377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F8CAE"/>
                  </a:buClr>
                  <a:buSzPts val="1200"/>
                  <a:buFont typeface="Arial"/>
                  <a:buNone/>
                </a:pPr>
                <a:r>
                  <a:rPr lang="ro-RO" sz="2000" b="1" i="0" u="none" strike="noStrike" cap="none" dirty="0" err="1">
                    <a:solidFill>
                      <a:srgbClr val="BA8DB7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/>
                    <a:sym typeface="Arial"/>
                  </a:rPr>
                  <a:t>Learning</a:t>
                </a:r>
                <a:r>
                  <a:rPr lang="ro-RO" sz="2000" b="1" i="0" u="none" strike="noStrike" cap="none" dirty="0">
                    <a:solidFill>
                      <a:srgbClr val="BA8DB7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/>
                    <a:sym typeface="Arial"/>
                  </a:rPr>
                  <a:t> </a:t>
                </a:r>
                <a:r>
                  <a:rPr lang="ro-RO" sz="2000" b="1" i="0" u="none" strike="noStrike" cap="none" dirty="0" err="1">
                    <a:solidFill>
                      <a:srgbClr val="BA8DB7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/>
                    <a:sym typeface="Arial"/>
                  </a:rPr>
                  <a:t>outcomes</a:t>
                </a:r>
                <a:endParaRPr sz="3200" dirty="0">
                  <a:solidFill>
                    <a:srgbClr val="BA8DB7"/>
                  </a:solidFill>
                  <a:latin typeface="Roboto Black" panose="02000000000000000000" pitchFamily="2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26" name="Google Shape;263;p8">
                <a:extLst>
                  <a:ext uri="{FF2B5EF4-FFF2-40B4-BE49-F238E27FC236}">
                    <a16:creationId xmlns:a16="http://schemas.microsoft.com/office/drawing/2014/main" id="{94994235-5CA9-42D7-6BE9-039BBD3B9EF7}"/>
                  </a:ext>
                </a:extLst>
              </p:cNvPr>
              <p:cNvSpPr txBox="1"/>
              <p:nvPr/>
            </p:nvSpPr>
            <p:spPr>
              <a:xfrm>
                <a:off x="7040896" y="4710682"/>
                <a:ext cx="2736304" cy="319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200"/>
                  <a:buFont typeface="Arial"/>
                  <a:buNone/>
                </a:pPr>
                <a:r>
                  <a:rPr lang="en-US" sz="1600" dirty="0">
                    <a:solidFill>
                      <a:srgbClr val="7F7F7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E</a:t>
                </a:r>
                <a:r>
                  <a:rPr lang="en-US" sz="1600" b="0" i="0" u="none" strike="noStrike" cap="none" dirty="0">
                    <a:solidFill>
                      <a:srgbClr val="7F7F7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vidence proved by the credential</a:t>
                </a:r>
                <a:endParaRPr sz="1600" b="0" i="0" u="none" strike="noStrike" cap="none" dirty="0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264;p8">
              <a:extLst>
                <a:ext uri="{FF2B5EF4-FFF2-40B4-BE49-F238E27FC236}">
                  <a16:creationId xmlns:a16="http://schemas.microsoft.com/office/drawing/2014/main" id="{28A753F0-9270-3C13-0FEE-FB1590CA83A7}"/>
                </a:ext>
              </a:extLst>
            </p:cNvPr>
            <p:cNvSpPr txBox="1"/>
            <p:nvPr/>
          </p:nvSpPr>
          <p:spPr>
            <a:xfrm>
              <a:off x="6179703" y="4156989"/>
              <a:ext cx="864096" cy="783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F8CAE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 dirty="0">
                  <a:solidFill>
                    <a:srgbClr val="BA8DB7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5400" b="1" i="0" u="none" strike="noStrike" cap="none" dirty="0">
                <a:solidFill>
                  <a:srgbClr val="BA8D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265;p8">
              <a:extLst>
                <a:ext uri="{FF2B5EF4-FFF2-40B4-BE49-F238E27FC236}">
                  <a16:creationId xmlns:a16="http://schemas.microsoft.com/office/drawing/2014/main" id="{EA94A483-A1E8-F546-13D0-F25DFC6E4FE8}"/>
                </a:ext>
              </a:extLst>
            </p:cNvPr>
            <p:cNvGrpSpPr/>
            <p:nvPr/>
          </p:nvGrpSpPr>
          <p:grpSpPr>
            <a:xfrm>
              <a:off x="7219796" y="5276419"/>
              <a:ext cx="4071056" cy="838430"/>
              <a:chOff x="7040896" y="5303235"/>
              <a:chExt cx="2736304" cy="838430"/>
            </a:xfrm>
          </p:grpSpPr>
          <p:sp>
            <p:nvSpPr>
              <p:cNvPr id="23" name="Google Shape;266;p8">
                <a:extLst>
                  <a:ext uri="{FF2B5EF4-FFF2-40B4-BE49-F238E27FC236}">
                    <a16:creationId xmlns:a16="http://schemas.microsoft.com/office/drawing/2014/main" id="{18770F05-CAE7-DE65-9286-74218DECBD82}"/>
                  </a:ext>
                </a:extLst>
              </p:cNvPr>
              <p:cNvSpPr txBox="1"/>
              <p:nvPr/>
            </p:nvSpPr>
            <p:spPr>
              <a:xfrm>
                <a:off x="7040896" y="5303235"/>
                <a:ext cx="2736304" cy="377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45F6A"/>
                  </a:buClr>
                  <a:buSzPts val="1200"/>
                  <a:buFont typeface="Arial"/>
                  <a:buNone/>
                </a:pPr>
                <a:r>
                  <a:rPr lang="en-US" sz="2000" b="1" i="0" u="none" strike="noStrike" cap="none" dirty="0">
                    <a:solidFill>
                      <a:srgbClr val="506D91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/>
                    <a:sym typeface="Arial"/>
                  </a:rPr>
                  <a:t>Assess / assessment</a:t>
                </a:r>
                <a:endParaRPr sz="3200" dirty="0">
                  <a:solidFill>
                    <a:srgbClr val="506D91"/>
                  </a:solidFill>
                  <a:latin typeface="Roboto Black" panose="02000000000000000000" pitchFamily="2" charset="0"/>
                  <a:ea typeface="Roboto Black" panose="02000000000000000000" pitchFamily="2" charset="0"/>
                </a:endParaRPr>
              </a:p>
            </p:txBody>
          </p:sp>
          <p:sp>
            <p:nvSpPr>
              <p:cNvPr id="24" name="Google Shape;267;p8">
                <a:extLst>
                  <a:ext uri="{FF2B5EF4-FFF2-40B4-BE49-F238E27FC236}">
                    <a16:creationId xmlns:a16="http://schemas.microsoft.com/office/drawing/2014/main" id="{DE901C28-63A7-78C5-14AF-66DFA98DCDB4}"/>
                  </a:ext>
                </a:extLst>
              </p:cNvPr>
              <p:cNvSpPr txBox="1"/>
              <p:nvPr/>
            </p:nvSpPr>
            <p:spPr>
              <a:xfrm>
                <a:off x="7040896" y="5590090"/>
                <a:ext cx="2736304" cy="551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ts val="1200"/>
                  <a:buFont typeface="Arial"/>
                  <a:buNone/>
                </a:pPr>
                <a:r>
                  <a:rPr lang="en-US" sz="1600" b="0" i="0" u="none" strike="noStrike" cap="none" dirty="0">
                    <a:solidFill>
                      <a:srgbClr val="7F7F7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Attest solidity of the contained outcomes, competencies, or skills</a:t>
                </a:r>
                <a:endParaRPr sz="1600" b="0" i="0" u="none" strike="noStrike" cap="none" dirty="0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268;p8">
              <a:extLst>
                <a:ext uri="{FF2B5EF4-FFF2-40B4-BE49-F238E27FC236}">
                  <a16:creationId xmlns:a16="http://schemas.microsoft.com/office/drawing/2014/main" id="{EA64CD67-3AE8-D028-7214-8F1262EFEE4D}"/>
                </a:ext>
              </a:extLst>
            </p:cNvPr>
            <p:cNvSpPr txBox="1"/>
            <p:nvPr/>
          </p:nvSpPr>
          <p:spPr>
            <a:xfrm>
              <a:off x="6179703" y="5170172"/>
              <a:ext cx="864096" cy="783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F6A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 dirty="0">
                  <a:solidFill>
                    <a:srgbClr val="506D9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5400" b="1" i="0" u="none" strike="noStrike" cap="none" dirty="0">
                <a:solidFill>
                  <a:srgbClr val="506D9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;p8">
              <a:extLst>
                <a:ext uri="{FF2B5EF4-FFF2-40B4-BE49-F238E27FC236}">
                  <a16:creationId xmlns:a16="http://schemas.microsoft.com/office/drawing/2014/main" id="{B5A983C1-D450-AD79-4A58-1B9D5B45A0FB}"/>
                </a:ext>
              </a:extLst>
            </p:cNvPr>
            <p:cNvSpPr txBox="1"/>
            <p:nvPr/>
          </p:nvSpPr>
          <p:spPr>
            <a:xfrm>
              <a:off x="2584559" y="2676567"/>
              <a:ext cx="1580744" cy="284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ro-RO" sz="1600" b="1" i="0" u="none" strike="noStrike" cap="none" dirty="0">
                  <a:solidFill>
                    <a:srgbClr val="FFFFFF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rial"/>
                  <a:sym typeface="Arial"/>
                </a:rPr>
                <a:t>PROOF</a:t>
              </a:r>
            </a:p>
          </p:txBody>
        </p:sp>
        <p:sp>
          <p:nvSpPr>
            <p:cNvPr id="20" name="Google Shape;270;p8">
              <a:extLst>
                <a:ext uri="{FF2B5EF4-FFF2-40B4-BE49-F238E27FC236}">
                  <a16:creationId xmlns:a16="http://schemas.microsoft.com/office/drawing/2014/main" id="{FE67B99A-A07F-86C9-37C3-637531E37A24}"/>
                </a:ext>
              </a:extLst>
            </p:cNvPr>
            <p:cNvSpPr txBox="1"/>
            <p:nvPr/>
          </p:nvSpPr>
          <p:spPr>
            <a:xfrm>
              <a:off x="4419382" y="2581691"/>
              <a:ext cx="1580744" cy="492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ro-RO" sz="1600" b="1" dirty="0">
                  <a:solidFill>
                    <a:srgbClr val="FFFFFF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rial"/>
                  <a:sym typeface="Arial"/>
                </a:rPr>
                <a:t>LEARNING OUTCOMES</a:t>
              </a:r>
              <a:endParaRPr sz="1600" b="1" i="0" u="none" strike="noStrike" cap="none" dirty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/>
                <a:sym typeface="Arial"/>
              </a:endParaRPr>
            </a:p>
          </p:txBody>
        </p:sp>
        <p:sp>
          <p:nvSpPr>
            <p:cNvPr id="21" name="Google Shape;271;p8">
              <a:extLst>
                <a:ext uri="{FF2B5EF4-FFF2-40B4-BE49-F238E27FC236}">
                  <a16:creationId xmlns:a16="http://schemas.microsoft.com/office/drawing/2014/main" id="{D5992D25-4FA5-39ED-7DE4-DE5992C21531}"/>
                </a:ext>
              </a:extLst>
            </p:cNvPr>
            <p:cNvSpPr txBox="1"/>
            <p:nvPr/>
          </p:nvSpPr>
          <p:spPr>
            <a:xfrm>
              <a:off x="6210661" y="2676775"/>
              <a:ext cx="1580744" cy="319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ro-RO" sz="1600" b="1" i="0" u="none" strike="noStrike" cap="none" dirty="0">
                  <a:solidFill>
                    <a:srgbClr val="FFFFFF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rial"/>
                  <a:sym typeface="Arial"/>
                </a:rPr>
                <a:t>SHORT</a:t>
              </a:r>
              <a:endParaRPr sz="1600" b="1" i="0" u="none" strike="noStrike" cap="none" dirty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/>
                <a:sym typeface="Arial"/>
              </a:endParaRPr>
            </a:p>
          </p:txBody>
        </p:sp>
        <p:sp>
          <p:nvSpPr>
            <p:cNvPr id="22" name="Google Shape;272;p8">
              <a:extLst>
                <a:ext uri="{FF2B5EF4-FFF2-40B4-BE49-F238E27FC236}">
                  <a16:creationId xmlns:a16="http://schemas.microsoft.com/office/drawing/2014/main" id="{2B86D25E-CC4B-3F13-6DE9-DF065C2336ED}"/>
                </a:ext>
              </a:extLst>
            </p:cNvPr>
            <p:cNvSpPr txBox="1"/>
            <p:nvPr/>
          </p:nvSpPr>
          <p:spPr>
            <a:xfrm>
              <a:off x="8001940" y="2569366"/>
              <a:ext cx="1580744" cy="551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ro-RO" sz="16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ASSESS / ASSESSMENT</a:t>
              </a:r>
              <a:endParaRPr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3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Micro-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credentials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: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variations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of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the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concept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Cartis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 et al., 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202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3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0746"/>
            <a:ext cx="2756950" cy="947253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B13D9959-B4D8-300B-E881-49F7AAEE8F64}"/>
              </a:ext>
            </a:extLst>
          </p:cNvPr>
          <p:cNvGrpSpPr/>
          <p:nvPr/>
        </p:nvGrpSpPr>
        <p:grpSpPr>
          <a:xfrm>
            <a:off x="903890" y="1395337"/>
            <a:ext cx="10678510" cy="5093331"/>
            <a:chOff x="673547" y="1137083"/>
            <a:chExt cx="10502768" cy="5521883"/>
          </a:xfrm>
        </p:grpSpPr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B1647830-A772-7C0E-25F3-0F00FCA7C112}"/>
                </a:ext>
              </a:extLst>
            </p:cNvPr>
            <p:cNvGrpSpPr/>
            <p:nvPr/>
          </p:nvGrpSpPr>
          <p:grpSpPr>
            <a:xfrm>
              <a:off x="989799" y="1137083"/>
              <a:ext cx="10186516" cy="5521883"/>
              <a:chOff x="989799" y="1137083"/>
              <a:chExt cx="10186516" cy="5521883"/>
            </a:xfrm>
          </p:grpSpPr>
          <p:grpSp>
            <p:nvGrpSpPr>
              <p:cNvPr id="44" name="Google Shape;89;p3">
                <a:extLst>
                  <a:ext uri="{FF2B5EF4-FFF2-40B4-BE49-F238E27FC236}">
                    <a16:creationId xmlns:a16="http://schemas.microsoft.com/office/drawing/2014/main" id="{C1107E99-68EC-E53C-B75C-74123DD2F3B2}"/>
                  </a:ext>
                </a:extLst>
              </p:cNvPr>
              <p:cNvGrpSpPr/>
              <p:nvPr/>
            </p:nvGrpSpPr>
            <p:grpSpPr>
              <a:xfrm>
                <a:off x="989799" y="1137083"/>
                <a:ext cx="10186516" cy="5521883"/>
                <a:chOff x="990546" y="1532164"/>
                <a:chExt cx="10186516" cy="5521883"/>
              </a:xfrm>
            </p:grpSpPr>
            <p:grpSp>
              <p:nvGrpSpPr>
                <p:cNvPr id="47" name="Google Shape;93;p3">
                  <a:extLst>
                    <a:ext uri="{FF2B5EF4-FFF2-40B4-BE49-F238E27FC236}">
                      <a16:creationId xmlns:a16="http://schemas.microsoft.com/office/drawing/2014/main" id="{59AF59FD-C15E-F814-BEE9-9E2D55B82B0D}"/>
                    </a:ext>
                  </a:extLst>
                </p:cNvPr>
                <p:cNvGrpSpPr/>
                <p:nvPr/>
              </p:nvGrpSpPr>
              <p:grpSpPr>
                <a:xfrm>
                  <a:off x="7634009" y="1532164"/>
                  <a:ext cx="3170078" cy="894460"/>
                  <a:chOff x="2363164" y="4119662"/>
                  <a:chExt cx="1884486" cy="894460"/>
                </a:xfrm>
              </p:grpSpPr>
              <p:sp>
                <p:nvSpPr>
                  <p:cNvPr id="68" name="Google Shape;94;p3">
                    <a:extLst>
                      <a:ext uri="{FF2B5EF4-FFF2-40B4-BE49-F238E27FC236}">
                        <a16:creationId xmlns:a16="http://schemas.microsoft.com/office/drawing/2014/main" id="{63ADC2FB-C1E3-A228-4A88-C6DCC4C4776B}"/>
                      </a:ext>
                    </a:extLst>
                  </p:cNvPr>
                  <p:cNvSpPr txBox="1"/>
                  <p:nvPr/>
                </p:nvSpPr>
                <p:spPr>
                  <a:xfrm>
                    <a:off x="2456126" y="4737163"/>
                    <a:ext cx="1682085" cy="2769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7F7F7F"/>
                      </a:buClr>
                      <a:buSzPts val="1200"/>
                      <a:buFont typeface="Arial"/>
                      <a:buNone/>
                    </a:pPr>
                    <a:r>
                      <a:rPr lang="nl-NL" sz="1200" b="0" i="0" u="none" strike="noStrike" cap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  <a:sym typeface="Arial"/>
                      </a:rPr>
                      <a:t>(Hotaling &amp; Van Sumeren, 2022)</a:t>
                    </a:r>
                    <a:endParaRPr dirty="0">
                      <a:latin typeface="Roboto" panose="02000000000000000000" pitchFamily="2" charset="0"/>
                      <a:ea typeface="Roboto" panose="02000000000000000000" pitchFamily="2" charset="0"/>
                    </a:endParaRPr>
                  </a:p>
                </p:txBody>
              </p:sp>
              <p:sp>
                <p:nvSpPr>
                  <p:cNvPr id="69" name="Google Shape;95;p3">
                    <a:extLst>
                      <a:ext uri="{FF2B5EF4-FFF2-40B4-BE49-F238E27FC236}">
                        <a16:creationId xmlns:a16="http://schemas.microsoft.com/office/drawing/2014/main" id="{CF5997FA-0B55-45A2-38C1-406B2E3869FA}"/>
                      </a:ext>
                    </a:extLst>
                  </p:cNvPr>
                  <p:cNvSpPr txBox="1"/>
                  <p:nvPr/>
                </p:nvSpPr>
                <p:spPr>
                  <a:xfrm>
                    <a:off x="2363164" y="4119662"/>
                    <a:ext cx="1884486" cy="7674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66829D"/>
                      </a:buClr>
                      <a:buSzPts val="1400"/>
                      <a:buFont typeface="Arial"/>
                      <a:buNone/>
                    </a:pPr>
                    <a:r>
                      <a:rPr lang="en-US" sz="2000" b="1" dirty="0">
                        <a:solidFill>
                          <a:srgbClr val="7FB3C7"/>
                        </a:solidFill>
                        <a:latin typeface="Roboto Black" panose="02000000000000000000" pitchFamily="2" charset="0"/>
                        <a:ea typeface="Roboto Black" panose="02000000000000000000" pitchFamily="2" charset="0"/>
                        <a:cs typeface="Arial"/>
                        <a:sym typeface="Arial"/>
                      </a:rPr>
                      <a:t>“</a:t>
                    </a:r>
                    <a:r>
                      <a:rPr lang="en-US" sz="2000" b="1" i="0" u="none" strike="noStrike" cap="none" dirty="0">
                        <a:solidFill>
                          <a:srgbClr val="7FB3C7"/>
                        </a:solidFill>
                        <a:latin typeface="Roboto Black" panose="02000000000000000000" pitchFamily="2" charset="0"/>
                        <a:ea typeface="Roboto Black" panose="02000000000000000000" pitchFamily="2" charset="0"/>
                        <a:cs typeface="Arial"/>
                        <a:sym typeface="Arial"/>
                      </a:rPr>
                      <a:t>Certifications of mastery of specific skills”</a:t>
                    </a:r>
                    <a:endParaRPr sz="2000" b="1" i="0" u="none" strike="noStrike" cap="none" dirty="0">
                      <a:solidFill>
                        <a:srgbClr val="7FB3C7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" name="Google Shape;96;p3">
                  <a:extLst>
                    <a:ext uri="{FF2B5EF4-FFF2-40B4-BE49-F238E27FC236}">
                      <a16:creationId xmlns:a16="http://schemas.microsoft.com/office/drawing/2014/main" id="{9115C923-34CC-C320-332B-42B0B536B701}"/>
                    </a:ext>
                  </a:extLst>
                </p:cNvPr>
                <p:cNvGrpSpPr/>
                <p:nvPr/>
              </p:nvGrpSpPr>
              <p:grpSpPr>
                <a:xfrm>
                  <a:off x="990546" y="3883171"/>
                  <a:ext cx="2871433" cy="929605"/>
                  <a:chOff x="2671874" y="4732772"/>
                  <a:chExt cx="1706953" cy="929605"/>
                </a:xfrm>
              </p:grpSpPr>
              <p:sp>
                <p:nvSpPr>
                  <p:cNvPr id="66" name="Google Shape;97;p3">
                    <a:extLst>
                      <a:ext uri="{FF2B5EF4-FFF2-40B4-BE49-F238E27FC236}">
                        <a16:creationId xmlns:a16="http://schemas.microsoft.com/office/drawing/2014/main" id="{FDD5324C-E0FE-EBB9-DF9D-CD0907BEDB7E}"/>
                      </a:ext>
                    </a:extLst>
                  </p:cNvPr>
                  <p:cNvSpPr txBox="1"/>
                  <p:nvPr/>
                </p:nvSpPr>
                <p:spPr>
                  <a:xfrm>
                    <a:off x="2671874" y="5385418"/>
                    <a:ext cx="1682085" cy="2769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7F7F7F"/>
                      </a:buClr>
                      <a:buSzPts val="1200"/>
                      <a:buFont typeface="Arial"/>
                      <a:buNone/>
                    </a:pPr>
                    <a:r>
                      <a:rPr lang="en-US" sz="1200" b="0" i="0" u="none" strike="noStrike" cap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  <a:sym typeface="Arial"/>
                      </a:rPr>
                      <a:t>(Berry et al., 2016)</a:t>
                    </a:r>
                    <a:endParaRPr dirty="0">
                      <a:latin typeface="Roboto" panose="02000000000000000000" pitchFamily="2" charset="0"/>
                      <a:ea typeface="Roboto" panose="02000000000000000000" pitchFamily="2" charset="0"/>
                    </a:endParaRPr>
                  </a:p>
                </p:txBody>
              </p:sp>
              <p:sp>
                <p:nvSpPr>
                  <p:cNvPr id="67" name="Google Shape;98;p3">
                    <a:extLst>
                      <a:ext uri="{FF2B5EF4-FFF2-40B4-BE49-F238E27FC236}">
                        <a16:creationId xmlns:a16="http://schemas.microsoft.com/office/drawing/2014/main" id="{B6724BD5-E5E7-D3A4-5A05-366E03A59284}"/>
                      </a:ext>
                    </a:extLst>
                  </p:cNvPr>
                  <p:cNvSpPr txBox="1"/>
                  <p:nvPr/>
                </p:nvSpPr>
                <p:spPr>
                  <a:xfrm>
                    <a:off x="2711041" y="4732772"/>
                    <a:ext cx="1667786" cy="7078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66829D"/>
                      </a:buClr>
                      <a:buSzPts val="1400"/>
                      <a:buFont typeface="Arial"/>
                      <a:buNone/>
                    </a:pPr>
                    <a:r>
                      <a:rPr lang="en-US" sz="2000" b="1" i="0" u="none" strike="noStrike" cap="none" dirty="0">
                        <a:solidFill>
                          <a:srgbClr val="265A6F"/>
                        </a:solidFill>
                        <a:latin typeface="Roboto Black" panose="02000000000000000000" pitchFamily="2" charset="0"/>
                        <a:ea typeface="Roboto Black" panose="02000000000000000000" pitchFamily="2" charset="0"/>
                        <a:cs typeface="Arial"/>
                        <a:sym typeface="Arial"/>
                      </a:rPr>
                      <a:t>“Portable currency for professional learning”</a:t>
                    </a:r>
                    <a:endParaRPr sz="2000" b="1" i="0" u="none" strike="noStrike" cap="none" dirty="0">
                      <a:solidFill>
                        <a:srgbClr val="265A6F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" name="Google Shape;99;p3">
                  <a:extLst>
                    <a:ext uri="{FF2B5EF4-FFF2-40B4-BE49-F238E27FC236}">
                      <a16:creationId xmlns:a16="http://schemas.microsoft.com/office/drawing/2014/main" id="{0B1115DE-7D68-B991-2B45-7FA9B7A88B21}"/>
                    </a:ext>
                  </a:extLst>
                </p:cNvPr>
                <p:cNvGrpSpPr/>
                <p:nvPr/>
              </p:nvGrpSpPr>
              <p:grpSpPr>
                <a:xfrm>
                  <a:off x="8207260" y="2851489"/>
                  <a:ext cx="2889936" cy="607576"/>
                  <a:chOff x="2332813" y="3701090"/>
                  <a:chExt cx="1717952" cy="607576"/>
                </a:xfrm>
              </p:grpSpPr>
              <p:sp>
                <p:nvSpPr>
                  <p:cNvPr id="64" name="Google Shape;100;p3">
                    <a:extLst>
                      <a:ext uri="{FF2B5EF4-FFF2-40B4-BE49-F238E27FC236}">
                        <a16:creationId xmlns:a16="http://schemas.microsoft.com/office/drawing/2014/main" id="{53D73CE7-9152-E069-32D4-D1734BCCAB22}"/>
                      </a:ext>
                    </a:extLst>
                  </p:cNvPr>
                  <p:cNvSpPr txBox="1"/>
                  <p:nvPr/>
                </p:nvSpPr>
                <p:spPr>
                  <a:xfrm>
                    <a:off x="2368680" y="4031707"/>
                    <a:ext cx="1682085" cy="2769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7F7F7F"/>
                      </a:buClr>
                      <a:buSzPts val="1200"/>
                      <a:buFont typeface="Arial"/>
                      <a:buNone/>
                    </a:pPr>
                    <a:r>
                      <a:rPr lang="en-US" sz="1200" b="0" i="0" u="none" strike="noStrike" cap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  <a:sym typeface="Arial"/>
                      </a:rPr>
                      <a:t>(Jones-Schenk, 2018)</a:t>
                    </a:r>
                    <a:endParaRPr dirty="0">
                      <a:latin typeface="Roboto" panose="02000000000000000000" pitchFamily="2" charset="0"/>
                      <a:ea typeface="Roboto" panose="02000000000000000000" pitchFamily="2" charset="0"/>
                    </a:endParaRPr>
                  </a:p>
                </p:txBody>
              </p:sp>
              <p:sp>
                <p:nvSpPr>
                  <p:cNvPr id="65" name="Google Shape;101;p3">
                    <a:extLst>
                      <a:ext uri="{FF2B5EF4-FFF2-40B4-BE49-F238E27FC236}">
                        <a16:creationId xmlns:a16="http://schemas.microsoft.com/office/drawing/2014/main" id="{94C240EC-9F3E-2312-B417-3DE52D087624}"/>
                      </a:ext>
                    </a:extLst>
                  </p:cNvPr>
                  <p:cNvSpPr txBox="1"/>
                  <p:nvPr/>
                </p:nvSpPr>
                <p:spPr>
                  <a:xfrm>
                    <a:off x="2332813" y="3701090"/>
                    <a:ext cx="1667786" cy="4000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66829D"/>
                      </a:buClr>
                      <a:buSzPts val="1400"/>
                      <a:buFont typeface="Arial"/>
                      <a:buNone/>
                    </a:pPr>
                    <a:r>
                      <a:rPr lang="en-US" sz="2000" b="1" i="0" u="none" strike="noStrike" cap="none" dirty="0">
                        <a:solidFill>
                          <a:srgbClr val="BA8DB7"/>
                        </a:solidFill>
                        <a:latin typeface="Roboto Black" panose="02000000000000000000" pitchFamily="2" charset="0"/>
                        <a:ea typeface="Roboto Black" panose="02000000000000000000" pitchFamily="2" charset="0"/>
                        <a:cs typeface="Arial"/>
                        <a:sym typeface="Arial"/>
                      </a:rPr>
                      <a:t>“Education playlist”</a:t>
                    </a:r>
                    <a:endParaRPr sz="2000" b="1" i="0" u="none" strike="noStrike" cap="none" dirty="0">
                      <a:solidFill>
                        <a:srgbClr val="BA8DB7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" name="Google Shape;102;p3">
                  <a:extLst>
                    <a:ext uri="{FF2B5EF4-FFF2-40B4-BE49-F238E27FC236}">
                      <a16:creationId xmlns:a16="http://schemas.microsoft.com/office/drawing/2014/main" id="{8F3ED1DF-6F6D-4057-0E9A-39CC64FE9B7F}"/>
                    </a:ext>
                  </a:extLst>
                </p:cNvPr>
                <p:cNvGrpSpPr/>
                <p:nvPr/>
              </p:nvGrpSpPr>
              <p:grpSpPr>
                <a:xfrm>
                  <a:off x="2868081" y="6118526"/>
                  <a:ext cx="3261499" cy="935521"/>
                  <a:chOff x="3440262" y="5230230"/>
                  <a:chExt cx="1938832" cy="935521"/>
                </a:xfrm>
              </p:grpSpPr>
              <p:sp>
                <p:nvSpPr>
                  <p:cNvPr id="62" name="Google Shape;103;p3">
                    <a:extLst>
                      <a:ext uri="{FF2B5EF4-FFF2-40B4-BE49-F238E27FC236}">
                        <a16:creationId xmlns:a16="http://schemas.microsoft.com/office/drawing/2014/main" id="{1FD672DA-8880-4470-F0FB-1E9274C76A7F}"/>
                      </a:ext>
                    </a:extLst>
                  </p:cNvPr>
                  <p:cNvSpPr txBox="1"/>
                  <p:nvPr/>
                </p:nvSpPr>
                <p:spPr>
                  <a:xfrm>
                    <a:off x="3638309" y="5888792"/>
                    <a:ext cx="1682085" cy="2769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7F7F7F"/>
                      </a:buClr>
                      <a:buSzPts val="1200"/>
                      <a:buFont typeface="Arial"/>
                      <a:buNone/>
                    </a:pPr>
                    <a:r>
                      <a:rPr lang="en-US" sz="1200" b="0" i="0" u="none" strike="noStrike" cap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  <a:sym typeface="Arial"/>
                      </a:rPr>
                      <a:t>(</a:t>
                    </a:r>
                    <a:r>
                      <a:rPr lang="en-US" sz="1200" b="0" i="0" u="none" strike="noStrike" cap="none" dirty="0" err="1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  <a:sym typeface="Arial"/>
                      </a:rPr>
                      <a:t>Wheelahan</a:t>
                    </a:r>
                    <a:r>
                      <a:rPr lang="en-US" sz="1200" b="0" i="0" u="none" strike="noStrike" cap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  <a:sym typeface="Arial"/>
                      </a:rPr>
                      <a:t> &amp; Moodie, 2021)</a:t>
                    </a:r>
                    <a:endParaRPr dirty="0">
                      <a:latin typeface="Roboto" panose="02000000000000000000" pitchFamily="2" charset="0"/>
                      <a:ea typeface="Roboto" panose="02000000000000000000" pitchFamily="2" charset="0"/>
                    </a:endParaRPr>
                  </a:p>
                </p:txBody>
              </p:sp>
              <p:sp>
                <p:nvSpPr>
                  <p:cNvPr id="63" name="Google Shape;104;p3">
                    <a:extLst>
                      <a:ext uri="{FF2B5EF4-FFF2-40B4-BE49-F238E27FC236}">
                        <a16:creationId xmlns:a16="http://schemas.microsoft.com/office/drawing/2014/main" id="{E73900D8-52BB-BA12-BA72-0BA11ED10C0F}"/>
                      </a:ext>
                    </a:extLst>
                  </p:cNvPr>
                  <p:cNvSpPr txBox="1"/>
                  <p:nvPr/>
                </p:nvSpPr>
                <p:spPr>
                  <a:xfrm>
                    <a:off x="3440262" y="5230230"/>
                    <a:ext cx="1938832" cy="76740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66829D"/>
                      </a:buClr>
                      <a:buSzPts val="1400"/>
                      <a:buFont typeface="Arial"/>
                      <a:buNone/>
                    </a:pPr>
                    <a:r>
                      <a:rPr lang="en-US" sz="2000" b="1" i="0" u="none" strike="noStrike" cap="none" dirty="0">
                        <a:solidFill>
                          <a:srgbClr val="006790"/>
                        </a:solidFill>
                        <a:latin typeface="Roboto Black" panose="02000000000000000000" pitchFamily="2" charset="0"/>
                        <a:ea typeface="Roboto Black" panose="02000000000000000000" pitchFamily="2" charset="0"/>
                        <a:cs typeface="Arial"/>
                        <a:sym typeface="Arial"/>
                      </a:rPr>
                      <a:t>“Industry-aligned short units of learning”</a:t>
                    </a:r>
                    <a:endParaRPr sz="2000" b="1" i="0" u="none" strike="noStrike" cap="none" dirty="0">
                      <a:solidFill>
                        <a:srgbClr val="006790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" name="Google Shape;105;p3">
                  <a:extLst>
                    <a:ext uri="{FF2B5EF4-FFF2-40B4-BE49-F238E27FC236}">
                      <a16:creationId xmlns:a16="http://schemas.microsoft.com/office/drawing/2014/main" id="{471E1E55-E084-5153-DF8C-C166763B38B5}"/>
                    </a:ext>
                  </a:extLst>
                </p:cNvPr>
                <p:cNvGrpSpPr/>
                <p:nvPr/>
              </p:nvGrpSpPr>
              <p:grpSpPr>
                <a:xfrm>
                  <a:off x="8291651" y="4100335"/>
                  <a:ext cx="2885411" cy="629161"/>
                  <a:chOff x="2730712" y="3212039"/>
                  <a:chExt cx="1715263" cy="629161"/>
                </a:xfrm>
              </p:grpSpPr>
              <p:sp>
                <p:nvSpPr>
                  <p:cNvPr id="60" name="Google Shape;106;p3">
                    <a:extLst>
                      <a:ext uri="{FF2B5EF4-FFF2-40B4-BE49-F238E27FC236}">
                        <a16:creationId xmlns:a16="http://schemas.microsoft.com/office/drawing/2014/main" id="{2D475DFF-739B-22D7-C64C-66B230C3B09D}"/>
                      </a:ext>
                    </a:extLst>
                  </p:cNvPr>
                  <p:cNvSpPr txBox="1"/>
                  <p:nvPr/>
                </p:nvSpPr>
                <p:spPr>
                  <a:xfrm>
                    <a:off x="2763890" y="3564241"/>
                    <a:ext cx="1682085" cy="2769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7F7F7F"/>
                      </a:buClr>
                      <a:buSzPts val="1200"/>
                      <a:buFont typeface="Arial"/>
                      <a:buNone/>
                    </a:pPr>
                    <a:r>
                      <a:rPr lang="en-US" sz="1200" b="0" i="0" u="none" strike="noStrike" cap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  <a:sym typeface="Arial"/>
                      </a:rPr>
                      <a:t>(</a:t>
                    </a:r>
                    <a:r>
                      <a:rPr lang="en-US" sz="1200" b="0" i="0" u="none" strike="noStrike" cap="none" dirty="0" err="1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  <a:sym typeface="Arial"/>
                      </a:rPr>
                      <a:t>Wheelahan</a:t>
                    </a:r>
                    <a:r>
                      <a:rPr lang="en-US" sz="1200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  <a:sym typeface="Arial"/>
                      </a:rPr>
                      <a:t> &amp; </a:t>
                    </a:r>
                    <a:r>
                      <a:rPr lang="en-US" sz="1200" b="0" i="0" u="none" strike="noStrike" cap="none" dirty="0">
                        <a:solidFill>
                          <a:srgbClr val="7F7F7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  <a:sym typeface="Arial"/>
                      </a:rPr>
                      <a:t>Moodie, 2021) </a:t>
                    </a:r>
                    <a:endParaRPr dirty="0">
                      <a:latin typeface="Roboto" panose="02000000000000000000" pitchFamily="2" charset="0"/>
                      <a:ea typeface="Roboto" panose="02000000000000000000" pitchFamily="2" charset="0"/>
                    </a:endParaRPr>
                  </a:p>
                </p:txBody>
              </p:sp>
              <p:sp>
                <p:nvSpPr>
                  <p:cNvPr id="61" name="Google Shape;107;p3">
                    <a:extLst>
                      <a:ext uri="{FF2B5EF4-FFF2-40B4-BE49-F238E27FC236}">
                        <a16:creationId xmlns:a16="http://schemas.microsoft.com/office/drawing/2014/main" id="{88701D27-D227-AB79-02FC-12CF48D2E48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0712" y="3212039"/>
                    <a:ext cx="1667786" cy="4000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66829D"/>
                      </a:buClr>
                      <a:buSzPts val="1400"/>
                      <a:buFont typeface="Arial"/>
                      <a:buNone/>
                    </a:pPr>
                    <a:r>
                      <a:rPr lang="en-US" sz="2000" b="1" i="0" u="none" strike="noStrike" cap="none" dirty="0">
                        <a:solidFill>
                          <a:srgbClr val="847EAA"/>
                        </a:solidFill>
                        <a:latin typeface="Roboto Black" panose="02000000000000000000" pitchFamily="2" charset="0"/>
                        <a:ea typeface="Roboto Black" panose="02000000000000000000" pitchFamily="2" charset="0"/>
                        <a:cs typeface="Arial"/>
                        <a:sym typeface="Arial"/>
                      </a:rPr>
                      <a:t>“Educational awards”</a:t>
                    </a:r>
                    <a:endParaRPr sz="2000" b="1" i="0" u="none" strike="noStrike" cap="none" dirty="0">
                      <a:solidFill>
                        <a:srgbClr val="847EAA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2" name="Google Shape;108;p3">
                  <a:extLst>
                    <a:ext uri="{FF2B5EF4-FFF2-40B4-BE49-F238E27FC236}">
                      <a16:creationId xmlns:a16="http://schemas.microsoft.com/office/drawing/2014/main" id="{E5380D84-F340-1156-4D20-87DA0BAC4B67}"/>
                    </a:ext>
                  </a:extLst>
                </p:cNvPr>
                <p:cNvGrpSpPr/>
                <p:nvPr/>
              </p:nvGrpSpPr>
              <p:grpSpPr>
                <a:xfrm>
                  <a:off x="3912990" y="1762461"/>
                  <a:ext cx="4360145" cy="4341629"/>
                  <a:chOff x="2388990" y="1750735"/>
                  <a:chExt cx="4360145" cy="4341629"/>
                </a:xfrm>
              </p:grpSpPr>
              <p:sp>
                <p:nvSpPr>
                  <p:cNvPr id="53" name="Google Shape;109;p3">
                    <a:extLst>
                      <a:ext uri="{FF2B5EF4-FFF2-40B4-BE49-F238E27FC236}">
                        <a16:creationId xmlns:a16="http://schemas.microsoft.com/office/drawing/2014/main" id="{0D1F3086-2369-5C84-4E81-673771EDA0C7}"/>
                      </a:ext>
                    </a:extLst>
                  </p:cNvPr>
                  <p:cNvSpPr/>
                  <p:nvPr/>
                </p:nvSpPr>
                <p:spPr>
                  <a:xfrm>
                    <a:off x="2388990" y="1750735"/>
                    <a:ext cx="4341629" cy="4341629"/>
                  </a:xfrm>
                  <a:prstGeom prst="ellipse">
                    <a:avLst/>
                  </a:prstGeom>
                  <a:noFill/>
                  <a:ln w="19050" cap="flat" cmpd="sng">
                    <a:solidFill>
                      <a:srgbClr val="BFBFB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10;p3">
                    <a:extLst>
                      <a:ext uri="{FF2B5EF4-FFF2-40B4-BE49-F238E27FC236}">
                        <a16:creationId xmlns:a16="http://schemas.microsoft.com/office/drawing/2014/main" id="{C14240E3-5A46-2AF0-D6F4-B948EE74A58E}"/>
                      </a:ext>
                    </a:extLst>
                  </p:cNvPr>
                  <p:cNvSpPr/>
                  <p:nvPr/>
                </p:nvSpPr>
                <p:spPr>
                  <a:xfrm>
                    <a:off x="2459191" y="3069085"/>
                    <a:ext cx="131813" cy="131813"/>
                  </a:xfrm>
                  <a:prstGeom prst="ellipse">
                    <a:avLst/>
                  </a:prstGeom>
                  <a:solidFill>
                    <a:srgbClr val="11454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12;p3">
                    <a:extLst>
                      <a:ext uri="{FF2B5EF4-FFF2-40B4-BE49-F238E27FC236}">
                        <a16:creationId xmlns:a16="http://schemas.microsoft.com/office/drawing/2014/main" id="{25C246A1-C26C-D0FE-0F81-4EDD37A084DA}"/>
                      </a:ext>
                    </a:extLst>
                  </p:cNvPr>
                  <p:cNvSpPr/>
                  <p:nvPr/>
                </p:nvSpPr>
                <p:spPr>
                  <a:xfrm>
                    <a:off x="6617322" y="4294836"/>
                    <a:ext cx="131813" cy="131813"/>
                  </a:xfrm>
                  <a:prstGeom prst="ellipse">
                    <a:avLst/>
                  </a:prstGeom>
                  <a:solidFill>
                    <a:srgbClr val="847EA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13;p3">
                    <a:extLst>
                      <a:ext uri="{FF2B5EF4-FFF2-40B4-BE49-F238E27FC236}">
                        <a16:creationId xmlns:a16="http://schemas.microsoft.com/office/drawing/2014/main" id="{75B2CF32-E78D-83DE-024B-5D7D9BC3505F}"/>
                      </a:ext>
                    </a:extLst>
                  </p:cNvPr>
                  <p:cNvSpPr/>
                  <p:nvPr/>
                </p:nvSpPr>
                <p:spPr>
                  <a:xfrm>
                    <a:off x="6522573" y="3070171"/>
                    <a:ext cx="131813" cy="131813"/>
                  </a:xfrm>
                  <a:prstGeom prst="ellipse">
                    <a:avLst/>
                  </a:prstGeom>
                  <a:solidFill>
                    <a:srgbClr val="BA8DB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14;p3">
                    <a:extLst>
                      <a:ext uri="{FF2B5EF4-FFF2-40B4-BE49-F238E27FC236}">
                        <a16:creationId xmlns:a16="http://schemas.microsoft.com/office/drawing/2014/main" id="{3658CD8F-916A-A016-80D2-02F14F58AAE6}"/>
                      </a:ext>
                    </a:extLst>
                  </p:cNvPr>
                  <p:cNvSpPr/>
                  <p:nvPr/>
                </p:nvSpPr>
                <p:spPr>
                  <a:xfrm>
                    <a:off x="5614394" y="1982745"/>
                    <a:ext cx="131813" cy="131813"/>
                  </a:xfrm>
                  <a:prstGeom prst="ellipse">
                    <a:avLst/>
                  </a:prstGeom>
                  <a:solidFill>
                    <a:srgbClr val="EB9FB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>
                      <a:solidFill>
                        <a:srgbClr val="E68AA9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15;p3">
                    <a:extLst>
                      <a:ext uri="{FF2B5EF4-FFF2-40B4-BE49-F238E27FC236}">
                        <a16:creationId xmlns:a16="http://schemas.microsoft.com/office/drawing/2014/main" id="{E3D25B6F-1FB8-13FF-430D-887BDD92A9F8}"/>
                      </a:ext>
                    </a:extLst>
                  </p:cNvPr>
                  <p:cNvSpPr/>
                  <p:nvPr/>
                </p:nvSpPr>
                <p:spPr>
                  <a:xfrm>
                    <a:off x="3454592" y="1965330"/>
                    <a:ext cx="131813" cy="131813"/>
                  </a:xfrm>
                  <a:prstGeom prst="ellipse">
                    <a:avLst/>
                  </a:prstGeom>
                  <a:solidFill>
                    <a:srgbClr val="0C2E3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11;p3">
                    <a:extLst>
                      <a:ext uri="{FF2B5EF4-FFF2-40B4-BE49-F238E27FC236}">
                        <a16:creationId xmlns:a16="http://schemas.microsoft.com/office/drawing/2014/main" id="{6B298386-2D77-AF6C-D044-AF41F9F731D4}"/>
                      </a:ext>
                    </a:extLst>
                  </p:cNvPr>
                  <p:cNvSpPr/>
                  <p:nvPr/>
                </p:nvSpPr>
                <p:spPr>
                  <a:xfrm>
                    <a:off x="2974830" y="5419686"/>
                    <a:ext cx="131813" cy="131813"/>
                  </a:xfrm>
                  <a:prstGeom prst="ellipse">
                    <a:avLst/>
                  </a:prstGeom>
                  <a:solidFill>
                    <a:srgbClr val="0E6A6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2700"/>
                      <a:buFont typeface="Arial"/>
                      <a:buNone/>
                    </a:pPr>
                    <a:endParaRPr sz="2700" b="0" i="0" u="none" strike="noStrike" cap="none">
                      <a:solidFill>
                        <a:srgbClr val="0E6A64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45" name="Google Shape;106;p3">
                <a:extLst>
                  <a:ext uri="{FF2B5EF4-FFF2-40B4-BE49-F238E27FC236}">
                    <a16:creationId xmlns:a16="http://schemas.microsoft.com/office/drawing/2014/main" id="{758D636F-817E-94B6-142C-077326CDE253}"/>
                  </a:ext>
                </a:extLst>
              </p:cNvPr>
              <p:cNvSpPr txBox="1"/>
              <p:nvPr/>
            </p:nvSpPr>
            <p:spPr>
              <a:xfrm>
                <a:off x="7815530" y="5132164"/>
                <a:ext cx="2829599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7F7F7F"/>
                  </a:buClr>
                  <a:buSzPts val="1200"/>
                </a:pPr>
                <a:r>
                  <a:rPr lang="en-US" sz="1200" b="0" i="0" u="none" strike="noStrike" cap="none" dirty="0">
                    <a:solidFill>
                      <a:srgbClr val="7F7F7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(</a:t>
                </a:r>
                <a:r>
                  <a:rPr lang="en-US" sz="1200" b="0" i="0" u="none" strike="noStrike" cap="none" dirty="0" err="1">
                    <a:solidFill>
                      <a:srgbClr val="7F7F7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Mugayitoglu</a:t>
                </a:r>
                <a:r>
                  <a:rPr lang="en-US" sz="1200" b="0" i="0" u="none" strike="noStrike" cap="none" dirty="0">
                    <a:solidFill>
                      <a:srgbClr val="7F7F7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/>
                    <a:sym typeface="Arial"/>
                  </a:rPr>
                  <a:t> et al., 2021) </a:t>
                </a:r>
                <a:endParaRPr lang="en-US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6" name="Google Shape;107;p3">
                <a:extLst>
                  <a:ext uri="{FF2B5EF4-FFF2-40B4-BE49-F238E27FC236}">
                    <a16:creationId xmlns:a16="http://schemas.microsoft.com/office/drawing/2014/main" id="{8D867807-B024-A5C9-3251-37E43AE7C7A0}"/>
                  </a:ext>
                </a:extLst>
              </p:cNvPr>
              <p:cNvSpPr txBox="1"/>
              <p:nvPr/>
            </p:nvSpPr>
            <p:spPr>
              <a:xfrm>
                <a:off x="7815528" y="4805572"/>
                <a:ext cx="2805546" cy="400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6829D"/>
                  </a:buClr>
                  <a:buSzPts val="1400"/>
                  <a:buFont typeface="Arial"/>
                  <a:buNone/>
                </a:pPr>
                <a:r>
                  <a:rPr lang="en-US" sz="2000" b="1" i="0" u="none" strike="noStrike" cap="none" dirty="0">
                    <a:solidFill>
                      <a:srgbClr val="506D91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Arial"/>
                    <a:sym typeface="Arial"/>
                  </a:rPr>
                  <a:t>“Educational-credits”</a:t>
                </a:r>
                <a:endParaRPr sz="2000" b="1" i="0" u="none" strike="noStrike" cap="none" dirty="0">
                  <a:solidFill>
                    <a:srgbClr val="506D9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112;p3">
              <a:extLst>
                <a:ext uri="{FF2B5EF4-FFF2-40B4-BE49-F238E27FC236}">
                  <a16:creationId xmlns:a16="http://schemas.microsoft.com/office/drawing/2014/main" id="{BC627505-5EEE-D1DF-1D47-C4714F698AFC}"/>
                </a:ext>
              </a:extLst>
            </p:cNvPr>
            <p:cNvSpPr/>
            <p:nvPr/>
          </p:nvSpPr>
          <p:spPr>
            <a:xfrm>
              <a:off x="6030087" y="5646033"/>
              <a:ext cx="131813" cy="131813"/>
            </a:xfrm>
            <a:prstGeom prst="ellipse">
              <a:avLst/>
            </a:prstGeom>
            <a:solidFill>
              <a:srgbClr val="3190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31907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12;p3">
              <a:extLst>
                <a:ext uri="{FF2B5EF4-FFF2-40B4-BE49-F238E27FC236}">
                  <a16:creationId xmlns:a16="http://schemas.microsoft.com/office/drawing/2014/main" id="{FB368708-18A0-DCC2-346B-23B6E3B7F356}"/>
                </a:ext>
              </a:extLst>
            </p:cNvPr>
            <p:cNvSpPr/>
            <p:nvPr/>
          </p:nvSpPr>
          <p:spPr>
            <a:xfrm>
              <a:off x="7510799" y="5036331"/>
              <a:ext cx="131813" cy="131813"/>
            </a:xfrm>
            <a:prstGeom prst="ellipse">
              <a:avLst/>
            </a:prstGeom>
            <a:solidFill>
              <a:srgbClr val="506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11;p3">
              <a:extLst>
                <a:ext uri="{FF2B5EF4-FFF2-40B4-BE49-F238E27FC236}">
                  <a16:creationId xmlns:a16="http://schemas.microsoft.com/office/drawing/2014/main" id="{44AD576F-2DD2-06B2-2D3A-1E3FDE062E97}"/>
                </a:ext>
              </a:extLst>
            </p:cNvPr>
            <p:cNvSpPr/>
            <p:nvPr/>
          </p:nvSpPr>
          <p:spPr>
            <a:xfrm>
              <a:off x="3891090" y="3911481"/>
              <a:ext cx="131813" cy="131813"/>
            </a:xfrm>
            <a:prstGeom prst="ellipse">
              <a:avLst/>
            </a:prstGeom>
            <a:solidFill>
              <a:srgbClr val="265A6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3;p3">
              <a:extLst>
                <a:ext uri="{FF2B5EF4-FFF2-40B4-BE49-F238E27FC236}">
                  <a16:creationId xmlns:a16="http://schemas.microsoft.com/office/drawing/2014/main" id="{5323FE1E-7D32-B718-F05F-BCBCA4BEAA7C}"/>
                </a:ext>
              </a:extLst>
            </p:cNvPr>
            <p:cNvSpPr txBox="1"/>
            <p:nvPr/>
          </p:nvSpPr>
          <p:spPr>
            <a:xfrm>
              <a:off x="1546871" y="5218811"/>
              <a:ext cx="282960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/>
                <a:buNone/>
              </a:pPr>
              <a:r>
                <a:rPr lang="en-US" sz="1200" dirty="0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(</a:t>
              </a:r>
              <a:r>
                <a:rPr lang="en-US" sz="1200" b="0" i="0" u="none" strike="noStrike" cap="none" dirty="0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Song, 2019)</a:t>
              </a: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Google Shape;104;p3">
              <a:extLst>
                <a:ext uri="{FF2B5EF4-FFF2-40B4-BE49-F238E27FC236}">
                  <a16:creationId xmlns:a16="http://schemas.microsoft.com/office/drawing/2014/main" id="{CE9018C8-791D-C75B-38FB-EAD6B0085FD9}"/>
                </a:ext>
              </a:extLst>
            </p:cNvPr>
            <p:cNvSpPr txBox="1"/>
            <p:nvPr/>
          </p:nvSpPr>
          <p:spPr>
            <a:xfrm>
              <a:off x="673547" y="4882463"/>
              <a:ext cx="3813960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829D"/>
                </a:buClr>
                <a:buSzPts val="14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rgbClr val="0E6A64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rial"/>
                  <a:sym typeface="Arial"/>
                </a:rPr>
                <a:t>“Micro competencies”</a:t>
              </a:r>
              <a:endParaRPr sz="2000" b="1" i="0" u="none" strike="noStrike" cap="none" dirty="0">
                <a:solidFill>
                  <a:srgbClr val="0E6A6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/>
                <a:sym typeface="Arial"/>
              </a:endParaRPr>
            </a:p>
          </p:txBody>
        </p:sp>
        <p:sp>
          <p:nvSpPr>
            <p:cNvPr id="40" name="Google Shape;97;p3">
              <a:extLst>
                <a:ext uri="{FF2B5EF4-FFF2-40B4-BE49-F238E27FC236}">
                  <a16:creationId xmlns:a16="http://schemas.microsoft.com/office/drawing/2014/main" id="{701371D1-5555-C4F4-C8D3-B9BDCAB93F37}"/>
                </a:ext>
              </a:extLst>
            </p:cNvPr>
            <p:cNvSpPr txBox="1"/>
            <p:nvPr/>
          </p:nvSpPr>
          <p:spPr>
            <a:xfrm>
              <a:off x="1043659" y="2842772"/>
              <a:ext cx="282960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(Gibson et al., 2015)</a:t>
              </a: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1" name="Google Shape;98;p3">
              <a:extLst>
                <a:ext uri="{FF2B5EF4-FFF2-40B4-BE49-F238E27FC236}">
                  <a16:creationId xmlns:a16="http://schemas.microsoft.com/office/drawing/2014/main" id="{51FE179C-1BDB-59B7-B05D-A980BC6D9C19}"/>
                </a:ext>
              </a:extLst>
            </p:cNvPr>
            <p:cNvSpPr txBox="1"/>
            <p:nvPr/>
          </p:nvSpPr>
          <p:spPr>
            <a:xfrm>
              <a:off x="1151153" y="2238091"/>
              <a:ext cx="2805546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829D"/>
                </a:buClr>
                <a:buSzPts val="14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rgbClr val="11454A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rial"/>
                  <a:sym typeface="Arial"/>
                </a:rPr>
                <a:t>“Representation of an accomplishment”</a:t>
              </a:r>
              <a:endParaRPr sz="2000" b="1" i="0" u="none" strike="noStrike" cap="none" dirty="0">
                <a:solidFill>
                  <a:srgbClr val="11454A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/>
                <a:sym typeface="Arial"/>
              </a:endParaRPr>
            </a:p>
          </p:txBody>
        </p:sp>
        <p:sp>
          <p:nvSpPr>
            <p:cNvPr id="42" name="Google Shape;97;p3">
              <a:extLst>
                <a:ext uri="{FF2B5EF4-FFF2-40B4-BE49-F238E27FC236}">
                  <a16:creationId xmlns:a16="http://schemas.microsoft.com/office/drawing/2014/main" id="{2D6CEBCA-CD46-3778-CBA5-995C9CFD96D2}"/>
                </a:ext>
              </a:extLst>
            </p:cNvPr>
            <p:cNvSpPr txBox="1"/>
            <p:nvPr/>
          </p:nvSpPr>
          <p:spPr>
            <a:xfrm>
              <a:off x="1879253" y="1570219"/>
              <a:ext cx="282960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(</a:t>
              </a:r>
              <a:r>
                <a:rPr lang="en-US" sz="1200" b="0" i="0" u="none" strike="noStrike" cap="none" dirty="0" err="1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Grech</a:t>
              </a:r>
              <a:r>
                <a:rPr lang="en-US" sz="1200" b="0" i="0" u="none" strike="noStrike" cap="none" dirty="0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 </a:t>
              </a:r>
              <a:r>
                <a:rPr lang="en-US" sz="1200" dirty="0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&amp; Camilleri</a:t>
              </a:r>
              <a:r>
                <a:rPr lang="en-US" sz="1200" b="0" i="0" u="none" strike="noStrike" cap="none" dirty="0">
                  <a:solidFill>
                    <a:srgbClr val="7F7F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/>
                  <a:sym typeface="Arial"/>
                </a:rPr>
                <a:t>, 2017)</a:t>
              </a: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Google Shape;98;p3">
              <a:extLst>
                <a:ext uri="{FF2B5EF4-FFF2-40B4-BE49-F238E27FC236}">
                  <a16:creationId xmlns:a16="http://schemas.microsoft.com/office/drawing/2014/main" id="{A0638365-3E10-991A-3DD3-46D3E1A5570F}"/>
                </a:ext>
              </a:extLst>
            </p:cNvPr>
            <p:cNvSpPr txBox="1"/>
            <p:nvPr/>
          </p:nvSpPr>
          <p:spPr>
            <a:xfrm>
              <a:off x="1953561" y="1285231"/>
              <a:ext cx="280554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829D"/>
                </a:buClr>
                <a:buSzPts val="14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rgbClr val="0C2E32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rial"/>
                  <a:sym typeface="Arial"/>
                </a:rPr>
                <a:t>“Tokens”</a:t>
              </a:r>
              <a:endParaRPr sz="2000" b="1" i="0" u="none" strike="noStrike" cap="none" dirty="0">
                <a:solidFill>
                  <a:srgbClr val="0C2E3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2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174215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Micro-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credentials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components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European </a:t>
            </a:r>
            <a:r>
              <a:rPr lang="ro-RO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Commission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2021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8348"/>
            <a:ext cx="2578195" cy="859651"/>
          </a:xfrm>
          <a:prstGeom prst="rect">
            <a:avLst/>
          </a:prstGeom>
        </p:spPr>
      </p:pic>
      <p:graphicFrame>
        <p:nvGraphicFramePr>
          <p:cNvPr id="3" name="Diagram 65">
            <a:extLst>
              <a:ext uri="{FF2B5EF4-FFF2-40B4-BE49-F238E27FC236}">
                <a16:creationId xmlns:a16="http://schemas.microsoft.com/office/drawing/2014/main" id="{BA2EAC1F-7D6B-974E-2E7F-8190836C7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761297"/>
              </p:ext>
            </p:extLst>
          </p:nvPr>
        </p:nvGraphicFramePr>
        <p:xfrm>
          <a:off x="1770736" y="12651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39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Micro-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credentials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mentorship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Sibiu, 2023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2660"/>
            <a:ext cx="3173922" cy="1055340"/>
          </a:xfrm>
          <a:prstGeom prst="rect">
            <a:avLst/>
          </a:prstGeom>
        </p:spPr>
      </p:pic>
      <p:sp>
        <p:nvSpPr>
          <p:cNvPr id="6" name="TextBox 69">
            <a:extLst>
              <a:ext uri="{FF2B5EF4-FFF2-40B4-BE49-F238E27FC236}">
                <a16:creationId xmlns:a16="http://schemas.microsoft.com/office/drawing/2014/main" id="{CEF79AE3-BB5B-2A8A-EABE-E442B0F8B0F2}"/>
              </a:ext>
            </a:extLst>
          </p:cNvPr>
          <p:cNvSpPr txBox="1"/>
          <p:nvPr/>
        </p:nvSpPr>
        <p:spPr>
          <a:xfrm>
            <a:off x="801069" y="1909721"/>
            <a:ext cx="10589862" cy="338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Embedding </a:t>
            </a:r>
            <a:r>
              <a:rPr lang="en-US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new philosophy of micro-credentials </a:t>
            </a:r>
            <a:r>
              <a:rPr lang="en-US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applied in </a:t>
            </a:r>
            <a:r>
              <a:rPr lang="ro-RO" sz="3400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mentorship</a:t>
            </a:r>
            <a:r>
              <a:rPr lang="ro-RO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curriculum design process by piloting this type of new educational developments (such as the transdisciplinary micro-</a:t>
            </a:r>
            <a:r>
              <a:rPr lang="en-US" sz="3400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programmes</a:t>
            </a:r>
            <a:r>
              <a:rPr lang="en-US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flexible </a:t>
            </a:r>
            <a:r>
              <a:rPr lang="en-US" sz="3400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programmes</a:t>
            </a:r>
            <a:r>
              <a:rPr lang="en-US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), building </a:t>
            </a:r>
            <a:r>
              <a:rPr lang="en-US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 new </a:t>
            </a:r>
            <a:r>
              <a:rPr lang="ro-RO" sz="3400" b="1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mentorship</a:t>
            </a:r>
            <a:r>
              <a:rPr lang="ro-RO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3400" b="1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programs</a:t>
            </a:r>
            <a:r>
              <a:rPr lang="ro-RO" sz="3400" b="1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3400" b="1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structure</a:t>
            </a:r>
            <a:r>
              <a:rPr lang="en-US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US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designing joint small units of learning</a:t>
            </a:r>
            <a:r>
              <a:rPr lang="ro-RO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3400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ro-RO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3400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practicing</a:t>
            </a:r>
            <a:r>
              <a:rPr lang="ro-RO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ro-RO" sz="3400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teaching</a:t>
            </a:r>
            <a:r>
              <a:rPr lang="ro-RO" sz="3400" dirty="0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3400" dirty="0" err="1">
                <a:solidFill>
                  <a:srgbClr val="00679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career</a:t>
            </a:r>
            <a:endParaRPr lang="en-US" sz="3400" dirty="0">
              <a:solidFill>
                <a:srgbClr val="00679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4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DDCB17-491A-60ED-5B76-692C914C9018}"/>
              </a:ext>
            </a:extLst>
          </p:cNvPr>
          <p:cNvGraphicFramePr/>
          <p:nvPr/>
        </p:nvGraphicFramePr>
        <p:xfrm>
          <a:off x="426743" y="1300477"/>
          <a:ext cx="11338514" cy="527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03616E6-EFE7-9054-859E-1F06C2A83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502381"/>
              </p:ext>
            </p:extLst>
          </p:nvPr>
        </p:nvGraphicFramePr>
        <p:xfrm>
          <a:off x="426742" y="1300477"/>
          <a:ext cx="11338514" cy="527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C1C64731-72AA-C8A2-A217-CCE7FC376B3B}"/>
              </a:ext>
            </a:extLst>
          </p:cNvPr>
          <p:cNvSpPr/>
          <p:nvPr/>
        </p:nvSpPr>
        <p:spPr>
          <a:xfrm>
            <a:off x="10510" y="88683"/>
            <a:ext cx="12192000" cy="752122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Structural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multidimensional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approach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Flowchart: Alternate Process 8">
            <a:extLst>
              <a:ext uri="{FF2B5EF4-FFF2-40B4-BE49-F238E27FC236}">
                <a16:creationId xmlns:a16="http://schemas.microsoft.com/office/drawing/2014/main" id="{B4D709B9-49CA-A0C8-CA7C-90E4C48AE7E4}"/>
              </a:ext>
            </a:extLst>
          </p:cNvPr>
          <p:cNvSpPr/>
          <p:nvPr/>
        </p:nvSpPr>
        <p:spPr>
          <a:xfrm>
            <a:off x="9154510" y="6488667"/>
            <a:ext cx="3048000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898FAE7-06AE-EDEC-6639-94B6022A4FAC}"/>
              </a:ext>
            </a:extLst>
          </p:cNvPr>
          <p:cNvSpPr txBox="1"/>
          <p:nvPr/>
        </p:nvSpPr>
        <p:spPr>
          <a:xfrm>
            <a:off x="9569154" y="6488667"/>
            <a:ext cx="2336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Iucu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 &amp; </a:t>
            </a:r>
            <a:r>
              <a:rPr lang="ro-RO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Cartis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2022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320ABB1-6A46-BE8B-3457-BF016D6E74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903601"/>
            <a:ext cx="2695074" cy="9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2">
                                            <p:graphicEl>
                                              <a:dgm id="{F4719D41-F46E-45BB-B56A-97D4E4ABB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2">
                                            <p:graphicEl>
                                              <a:dgm id="{F4719D41-F46E-45BB-B56A-97D4E4ABB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2">
                                            <p:graphicEl>
                                              <a:dgm id="{F4719D41-F46E-45BB-B56A-97D4E4ABB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719D41-F46E-45BB-B56A-97D4E4ABB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719D41-F46E-45BB-B56A-97D4E4ABB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>
                                            <p:graphicEl>
                                              <a:dgm id="{F4719D41-F46E-45BB-B56A-97D4E4ABB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>
                                            <p:graphicEl>
                                              <a:dgm id="{F4719D41-F46E-45BB-B56A-97D4E4ABB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>
                                            <p:graphicEl>
                                              <a:dgm id="{F4719D41-F46E-45BB-B56A-97D4E4ABB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/>
                                        <p:tgtEl>
                                          <p:spTgt spid="2">
                                            <p:graphicEl>
                                              <a:dgm id="{8079E261-89DF-4C1A-A0B0-C968BE7CC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/>
                                        <p:tgtEl>
                                          <p:spTgt spid="2">
                                            <p:graphicEl>
                                              <a:dgm id="{8079E261-89DF-4C1A-A0B0-C968BE7CC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/>
                                        <p:tgtEl>
                                          <p:spTgt spid="2">
                                            <p:graphicEl>
                                              <a:dgm id="{8079E261-89DF-4C1A-A0B0-C968BE7CC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79E261-89DF-4C1A-A0B0-C968BE7CC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79E261-89DF-4C1A-A0B0-C968BE7CC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>
                                            <p:graphicEl>
                                              <a:dgm id="{8079E261-89DF-4C1A-A0B0-C968BE7CC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>
                                            <p:graphicEl>
                                              <a:dgm id="{8079E261-89DF-4C1A-A0B0-C968BE7CC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7">
                                            <p:graphicEl>
                                              <a:dgm id="{8079E261-89DF-4C1A-A0B0-C968BE7CC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/>
                                        <p:tgtEl>
                                          <p:spTgt spid="2">
                                            <p:graphicEl>
                                              <a:dgm id="{3165777E-13BC-4545-AA89-A7CC5B5AA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2">
                                            <p:graphicEl>
                                              <a:dgm id="{3165777E-13BC-4545-AA89-A7CC5B5AA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2">
                                            <p:graphicEl>
                                              <a:dgm id="{3165777E-13BC-4545-AA89-A7CC5B5AA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65777E-13BC-4545-AA89-A7CC5B5AA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65777E-13BC-4545-AA89-A7CC5B5AA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7">
                                            <p:graphicEl>
                                              <a:dgm id="{3165777E-13BC-4545-AA89-A7CC5B5AA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">
                                            <p:graphicEl>
                                              <a:dgm id="{3165777E-13BC-4545-AA89-A7CC5B5AA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">
                                            <p:graphicEl>
                                              <a:dgm id="{3165777E-13BC-4545-AA89-A7CC5B5AA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50"/>
                                        <p:tgtEl>
                                          <p:spTgt spid="2">
                                            <p:graphicEl>
                                              <a:dgm id="{1E4003AC-4AEF-4331-BF60-5102E7ED1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/>
                                        <p:tgtEl>
                                          <p:spTgt spid="2">
                                            <p:graphicEl>
                                              <a:dgm id="{1E4003AC-4AEF-4331-BF60-5102E7ED1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/>
                                        <p:tgtEl>
                                          <p:spTgt spid="2">
                                            <p:graphicEl>
                                              <a:dgm id="{1E4003AC-4AEF-4331-BF60-5102E7ED1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4003AC-4AEF-4331-BF60-5102E7ED1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4003AC-4AEF-4331-BF60-5102E7ED1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7">
                                            <p:graphicEl>
                                              <a:dgm id="{1E4003AC-4AEF-4331-BF60-5102E7ED1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7">
                                            <p:graphicEl>
                                              <a:dgm id="{1E4003AC-4AEF-4331-BF60-5102E7ED1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7">
                                            <p:graphicEl>
                                              <a:dgm id="{1E4003AC-4AEF-4331-BF60-5102E7ED1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250"/>
                                        <p:tgtEl>
                                          <p:spTgt spid="2">
                                            <p:graphicEl>
                                              <a:dgm id="{416D558A-883C-446D-8B34-9363ED32A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/>
                                        <p:tgtEl>
                                          <p:spTgt spid="2">
                                            <p:graphicEl>
                                              <a:dgm id="{416D558A-883C-446D-8B34-9363ED32A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/>
                                        <p:tgtEl>
                                          <p:spTgt spid="2">
                                            <p:graphicEl>
                                              <a:dgm id="{416D558A-883C-446D-8B34-9363ED32A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6D558A-883C-446D-8B34-9363ED32A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6D558A-883C-446D-8B34-9363ED32A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7">
                                            <p:graphicEl>
                                              <a:dgm id="{416D558A-883C-446D-8B34-9363ED32A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7">
                                            <p:graphicEl>
                                              <a:dgm id="{416D558A-883C-446D-8B34-9363ED32A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7">
                                            <p:graphicEl>
                                              <a:dgm id="{416D558A-883C-446D-8B34-9363ED32A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50"/>
                                        <p:tgtEl>
                                          <p:spTgt spid="2">
                                            <p:graphicEl>
                                              <a:dgm id="{431F4F9C-42CF-44FB-948A-BE7457F83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250"/>
                                        <p:tgtEl>
                                          <p:spTgt spid="2">
                                            <p:graphicEl>
                                              <a:dgm id="{431F4F9C-42CF-44FB-948A-BE7457F83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/>
                                        <p:tgtEl>
                                          <p:spTgt spid="2">
                                            <p:graphicEl>
                                              <a:dgm id="{431F4F9C-42CF-44FB-948A-BE7457F83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1F4F9C-42CF-44FB-948A-BE7457F83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F4F9C-42CF-44FB-948A-BE7457F83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7">
                                            <p:graphicEl>
                                              <a:dgm id="{431F4F9C-42CF-44FB-948A-BE7457F83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7">
                                            <p:graphicEl>
                                              <a:dgm id="{431F4F9C-42CF-44FB-948A-BE7457F83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7">
                                            <p:graphicEl>
                                              <a:dgm id="{431F4F9C-42CF-44FB-948A-BE7457F83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250"/>
                                        <p:tgtEl>
                                          <p:spTgt spid="2">
                                            <p:graphicEl>
                                              <a:dgm id="{F44496C5-E685-411C-A1C7-FE604436A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250"/>
                                        <p:tgtEl>
                                          <p:spTgt spid="2">
                                            <p:graphicEl>
                                              <a:dgm id="{F44496C5-E685-411C-A1C7-FE604436A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/>
                                        <p:tgtEl>
                                          <p:spTgt spid="2">
                                            <p:graphicEl>
                                              <a:dgm id="{F44496C5-E685-411C-A1C7-FE604436A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4496C5-E685-411C-A1C7-FE604436A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4496C5-E685-411C-A1C7-FE604436A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7">
                                            <p:graphicEl>
                                              <a:dgm id="{F44496C5-E685-411C-A1C7-FE604436A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7">
                                            <p:graphicEl>
                                              <a:dgm id="{F44496C5-E685-411C-A1C7-FE604436A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7">
                                            <p:graphicEl>
                                              <a:dgm id="{F44496C5-E685-411C-A1C7-FE604436A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250"/>
                                        <p:tgtEl>
                                          <p:spTgt spid="2">
                                            <p:graphicEl>
                                              <a:dgm id="{C9A7BD07-A13A-4106-BCB1-875EA9038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250"/>
                                        <p:tgtEl>
                                          <p:spTgt spid="2">
                                            <p:graphicEl>
                                              <a:dgm id="{C9A7BD07-A13A-4106-BCB1-875EA9038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/>
                                        <p:tgtEl>
                                          <p:spTgt spid="2">
                                            <p:graphicEl>
                                              <a:dgm id="{C9A7BD07-A13A-4106-BCB1-875EA9038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7BD07-A13A-4106-BCB1-875EA9038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A7BD07-A13A-4106-BCB1-875EA9038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7">
                                            <p:graphicEl>
                                              <a:dgm id="{C9A7BD07-A13A-4106-BCB1-875EA9038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250" fill="hold"/>
                                        <p:tgtEl>
                                          <p:spTgt spid="7">
                                            <p:graphicEl>
                                              <a:dgm id="{C9A7BD07-A13A-4106-BCB1-875EA9038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7">
                                            <p:graphicEl>
                                              <a:dgm id="{C9A7BD07-A13A-4106-BCB1-875EA9038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250"/>
                                        <p:tgtEl>
                                          <p:spTgt spid="2">
                                            <p:graphicEl>
                                              <a:dgm id="{EED45EA9-3AE0-4FC0-8F13-0FBC8FFFA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250"/>
                                        <p:tgtEl>
                                          <p:spTgt spid="2">
                                            <p:graphicEl>
                                              <a:dgm id="{EED45EA9-3AE0-4FC0-8F13-0FBC8FFFA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50"/>
                                        <p:tgtEl>
                                          <p:spTgt spid="2">
                                            <p:graphicEl>
                                              <a:dgm id="{EED45EA9-3AE0-4FC0-8F13-0FBC8FFFA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D45EA9-3AE0-4FC0-8F13-0FBC8FFFA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D45EA9-3AE0-4FC0-8F13-0FBC8FFFA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250"/>
                                        <p:tgtEl>
                                          <p:spTgt spid="7">
                                            <p:graphicEl>
                                              <a:dgm id="{EED45EA9-3AE0-4FC0-8F13-0FBC8FFFA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250" fill="hold"/>
                                        <p:tgtEl>
                                          <p:spTgt spid="7">
                                            <p:graphicEl>
                                              <a:dgm id="{EED45EA9-3AE0-4FC0-8F13-0FBC8FFFA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7">
                                            <p:graphicEl>
                                              <a:dgm id="{EED45EA9-3AE0-4FC0-8F13-0FBC8FFFA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250"/>
                                        <p:tgtEl>
                                          <p:spTgt spid="2">
                                            <p:graphicEl>
                                              <a:dgm id="{7F439C6C-0ECB-45E8-899D-EDCBA945F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250"/>
                                        <p:tgtEl>
                                          <p:spTgt spid="2">
                                            <p:graphicEl>
                                              <a:dgm id="{7F439C6C-0ECB-45E8-899D-EDCBA945F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/>
                                        <p:tgtEl>
                                          <p:spTgt spid="2">
                                            <p:graphicEl>
                                              <a:dgm id="{7F439C6C-0ECB-45E8-899D-EDCBA945F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39C6C-0ECB-45E8-899D-EDCBA945F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439C6C-0ECB-45E8-899D-EDCBA945F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250"/>
                                        <p:tgtEl>
                                          <p:spTgt spid="7">
                                            <p:graphicEl>
                                              <a:dgm id="{7F439C6C-0ECB-45E8-899D-EDCBA945F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250" fill="hold"/>
                                        <p:tgtEl>
                                          <p:spTgt spid="7">
                                            <p:graphicEl>
                                              <a:dgm id="{7F439C6C-0ECB-45E8-899D-EDCBA945F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250" fill="hold"/>
                                        <p:tgtEl>
                                          <p:spTgt spid="7">
                                            <p:graphicEl>
                                              <a:dgm id="{7F439C6C-0ECB-45E8-899D-EDCBA945F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7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Between transitions’ challenges and the new flexibles continuous learning and training pathways 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5580993" y="6464366"/>
            <a:ext cx="6554722" cy="393633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5339255" y="6488667"/>
            <a:ext cx="6813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o-RO" sz="1800" dirty="0"/>
              <a:t>@(</a:t>
            </a:r>
            <a:r>
              <a:rPr lang="en-GB" sz="1800" dirty="0"/>
              <a:t>Educational Transitions and Change (ETC) Research Group</a:t>
            </a:r>
            <a:r>
              <a:rPr lang="ro-RO" sz="1800" dirty="0"/>
              <a:t>, </a:t>
            </a:r>
            <a:r>
              <a:rPr lang="en-GB" sz="1800" dirty="0"/>
              <a:t>2011)</a:t>
            </a:r>
          </a:p>
        </p:txBody>
      </p:sp>
      <p:pic>
        <p:nvPicPr>
          <p:cNvPr id="3" name="Picture 4" descr="A cartoon of people running through a hole&#10;&#10;Description automatically generated">
            <a:extLst>
              <a:ext uri="{FF2B5EF4-FFF2-40B4-BE49-F238E27FC236}">
                <a16:creationId xmlns:a16="http://schemas.microsoft.com/office/drawing/2014/main" id="{4FE82222-DCFB-CFBD-91AB-5E767E1F2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5" y="1320403"/>
            <a:ext cx="11091123" cy="4923331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D9A5E30B-0B9B-B34A-F1DC-DBEEA9EF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5" y="5797866"/>
            <a:ext cx="2471090" cy="9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FB747-D14B-F6EB-0109-A2D131A73966}"/>
              </a:ext>
            </a:extLst>
          </p:cNvPr>
          <p:cNvSpPr/>
          <p:nvPr/>
        </p:nvSpPr>
        <p:spPr>
          <a:xfrm>
            <a:off x="0" y="4121880"/>
            <a:ext cx="12192000" cy="1244075"/>
          </a:xfrm>
          <a:prstGeom prst="rect">
            <a:avLst/>
          </a:prstGeom>
          <a:solidFill>
            <a:srgbClr val="BFD9E3"/>
          </a:solidFill>
          <a:ln>
            <a:solidFill>
              <a:srgbClr val="BFD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3200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etween</a:t>
            </a:r>
            <a:r>
              <a:rPr lang="en-US" sz="32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 transitions’ challenges and the new flexibles continuous learning and training pathways </a:t>
            </a:r>
            <a:endParaRPr lang="en-GB" sz="3200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65D08-B2BA-5316-2CB7-FD5B33EE0931}"/>
              </a:ext>
            </a:extLst>
          </p:cNvPr>
          <p:cNvSpPr/>
          <p:nvPr/>
        </p:nvSpPr>
        <p:spPr>
          <a:xfrm>
            <a:off x="0" y="2094565"/>
            <a:ext cx="12192000" cy="2039605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Transformative </a:t>
            </a:r>
            <a:r>
              <a:rPr lang="ro-RO" sz="4000" cap="small" dirty="0" err="1">
                <a:solidFill>
                  <a:schemeClr val="bg1"/>
                </a:solidFill>
                <a:latin typeface="Arial Black" panose="020B0A04020102020204" pitchFamily="34" charset="0"/>
              </a:rPr>
              <a:t>Approach</a:t>
            </a:r>
            <a:endParaRPr lang="en-GB" sz="4000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9807124-763A-3FC0-B6DB-28ECC0BCF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5"/>
            <a:ext cx="3794234" cy="1708609"/>
          </a:xfrm>
          <a:prstGeom prst="rect">
            <a:avLst/>
          </a:prstGeom>
        </p:spPr>
      </p:pic>
      <p:sp>
        <p:nvSpPr>
          <p:cNvPr id="4" name="TextBox 29">
            <a:extLst>
              <a:ext uri="{FF2B5EF4-FFF2-40B4-BE49-F238E27FC236}">
                <a16:creationId xmlns:a16="http://schemas.microsoft.com/office/drawing/2014/main" id="{F10D9649-ED8A-3250-4AAA-CE43AB1C0EB7}"/>
              </a:ext>
            </a:extLst>
          </p:cNvPr>
          <p:cNvSpPr txBox="1"/>
          <p:nvPr/>
        </p:nvSpPr>
        <p:spPr>
          <a:xfrm>
            <a:off x="10833319" y="287212"/>
            <a:ext cx="1078173" cy="1015663"/>
          </a:xfrm>
          <a:prstGeom prst="rect">
            <a:avLst/>
          </a:prstGeom>
          <a:solidFill>
            <a:srgbClr val="006790"/>
          </a:solidFill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0</a:t>
            </a:r>
            <a:r>
              <a:rPr kumimoji="0" lang="ro-RO" altLang="ko-K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4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5DB9AD8-8CFB-6EC7-DE21-1891449F2106}"/>
              </a:ext>
            </a:extLst>
          </p:cNvPr>
          <p:cNvGrpSpPr/>
          <p:nvPr/>
        </p:nvGrpSpPr>
        <p:grpSpPr>
          <a:xfrm>
            <a:off x="287953" y="2432311"/>
            <a:ext cx="2093923" cy="1733339"/>
            <a:chOff x="1125745" y="2688996"/>
            <a:chExt cx="2093923" cy="1733339"/>
          </a:xfrm>
        </p:grpSpPr>
        <p:pic>
          <p:nvPicPr>
            <p:cNvPr id="11" name="Graphic 10" descr="Schoolhouse with solid fill">
              <a:extLst>
                <a:ext uri="{FF2B5EF4-FFF2-40B4-BE49-F238E27FC236}">
                  <a16:creationId xmlns:a16="http://schemas.microsoft.com/office/drawing/2014/main" id="{AE4E0C56-A320-20C7-BA33-84A531ACC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7686" y="2688996"/>
              <a:ext cx="1655828" cy="165582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E9E1E6-BBA3-12F2-981D-E3A922E925F2}"/>
                </a:ext>
              </a:extLst>
            </p:cNvPr>
            <p:cNvSpPr txBox="1"/>
            <p:nvPr/>
          </p:nvSpPr>
          <p:spPr>
            <a:xfrm>
              <a:off x="1125745" y="4053003"/>
              <a:ext cx="2093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/>
                <a:t>University</a:t>
              </a:r>
              <a:endParaRPr lang="en-GB" b="1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8B54E-FFD0-35E1-F2F5-238E781B21F3}"/>
              </a:ext>
            </a:extLst>
          </p:cNvPr>
          <p:cNvGrpSpPr/>
          <p:nvPr/>
        </p:nvGrpSpPr>
        <p:grpSpPr>
          <a:xfrm>
            <a:off x="40386" y="4165651"/>
            <a:ext cx="1294529" cy="2751006"/>
            <a:chOff x="40386" y="4165651"/>
            <a:chExt cx="1294529" cy="2751006"/>
          </a:xfrm>
        </p:grpSpPr>
        <p:pic>
          <p:nvPicPr>
            <p:cNvPr id="4" name="Graphic 3" descr="Woman with long wavy hair">
              <a:extLst>
                <a:ext uri="{FF2B5EF4-FFF2-40B4-BE49-F238E27FC236}">
                  <a16:creationId xmlns:a16="http://schemas.microsoft.com/office/drawing/2014/main" id="{FBA60D85-0451-8A21-326D-73E519534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386" y="5154532"/>
              <a:ext cx="1257300" cy="1762125"/>
            </a:xfrm>
            <a:prstGeom prst="rect">
              <a:avLst/>
            </a:prstGeom>
          </p:spPr>
        </p:pic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68BDE215-63B7-2B53-AFC1-07E55BF5EBAA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rot="5400000" flipH="1" flipV="1">
              <a:off x="-69520" y="4904207"/>
              <a:ext cx="2142991" cy="665879"/>
            </a:xfrm>
            <a:prstGeom prst="bentConnector3">
              <a:avLst>
                <a:gd name="adj1" fmla="val 6047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7CF907-3AB4-7E86-68BB-D1234BBAC340}"/>
              </a:ext>
            </a:extLst>
          </p:cNvPr>
          <p:cNvGrpSpPr/>
          <p:nvPr/>
        </p:nvGrpSpPr>
        <p:grpSpPr>
          <a:xfrm>
            <a:off x="3687425" y="1768991"/>
            <a:ext cx="2990397" cy="1893493"/>
            <a:chOff x="4199389" y="2280199"/>
            <a:chExt cx="2990397" cy="189349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089B113-AF68-5D31-54BE-6E7E0128AAF6}"/>
                </a:ext>
              </a:extLst>
            </p:cNvPr>
            <p:cNvGrpSpPr/>
            <p:nvPr/>
          </p:nvGrpSpPr>
          <p:grpSpPr>
            <a:xfrm>
              <a:off x="4467212" y="2280199"/>
              <a:ext cx="2722574" cy="1893493"/>
              <a:chOff x="4467212" y="2280199"/>
              <a:chExt cx="2722574" cy="1893493"/>
            </a:xfrm>
          </p:grpSpPr>
          <p:pic>
            <p:nvPicPr>
              <p:cNvPr id="27" name="Graphic 26" descr="Diploma roll with solid fill">
                <a:extLst>
                  <a:ext uri="{FF2B5EF4-FFF2-40B4-BE49-F238E27FC236}">
                    <a16:creationId xmlns:a16="http://schemas.microsoft.com/office/drawing/2014/main" id="{648DFC51-A061-8C52-B948-7C0B5DE54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71299" y="228019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DAFD32-59EA-1F4C-011F-F34A052F7962}"/>
                  </a:ext>
                </a:extLst>
              </p:cNvPr>
              <p:cNvSpPr txBox="1"/>
              <p:nvPr/>
            </p:nvSpPr>
            <p:spPr>
              <a:xfrm>
                <a:off x="4467212" y="2973363"/>
                <a:ext cx="27225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b="1" dirty="0"/>
                  <a:t>Master (EQF7)</a:t>
                </a:r>
              </a:p>
              <a:p>
                <a:pPr algn="ctr"/>
                <a:r>
                  <a:rPr lang="ro-RO" b="1" dirty="0"/>
                  <a:t>+</a:t>
                </a:r>
              </a:p>
              <a:p>
                <a:pPr algn="ctr"/>
                <a:r>
                  <a:rPr lang="ro-RO" b="1" dirty="0" err="1"/>
                  <a:t>Psycho-pedagogical</a:t>
                </a:r>
                <a:r>
                  <a:rPr lang="ro-RO" b="1" dirty="0"/>
                  <a:t> Module II</a:t>
                </a:r>
                <a:endParaRPr lang="en-GB" b="1" dirty="0"/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7B22756-E0E4-3489-D604-1C2C2E3A6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9389" y="2735089"/>
              <a:ext cx="1171910" cy="231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B6478B-1824-038B-6AB9-E593A59B382F}"/>
              </a:ext>
            </a:extLst>
          </p:cNvPr>
          <p:cNvGrpSpPr/>
          <p:nvPr/>
        </p:nvGrpSpPr>
        <p:grpSpPr>
          <a:xfrm>
            <a:off x="3687425" y="4087993"/>
            <a:ext cx="2990397" cy="1339495"/>
            <a:chOff x="4199389" y="2280199"/>
            <a:chExt cx="2990397" cy="133949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640FC85-F84D-4928-11DD-E52C955819CC}"/>
                </a:ext>
              </a:extLst>
            </p:cNvPr>
            <p:cNvGrpSpPr/>
            <p:nvPr/>
          </p:nvGrpSpPr>
          <p:grpSpPr>
            <a:xfrm>
              <a:off x="4467212" y="2280199"/>
              <a:ext cx="2722574" cy="1339495"/>
              <a:chOff x="4467212" y="2280199"/>
              <a:chExt cx="2722574" cy="1339495"/>
            </a:xfrm>
          </p:grpSpPr>
          <p:pic>
            <p:nvPicPr>
              <p:cNvPr id="50" name="Graphic 49" descr="Diploma roll with solid fill">
                <a:extLst>
                  <a:ext uri="{FF2B5EF4-FFF2-40B4-BE49-F238E27FC236}">
                    <a16:creationId xmlns:a16="http://schemas.microsoft.com/office/drawing/2014/main" id="{6420BA12-E665-24AD-2573-629387FD91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71299" y="2280199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147608-C8BC-0794-8F16-73D03E7EDA4E}"/>
                  </a:ext>
                </a:extLst>
              </p:cNvPr>
              <p:cNvSpPr txBox="1"/>
              <p:nvPr/>
            </p:nvSpPr>
            <p:spPr>
              <a:xfrm>
                <a:off x="4467212" y="2973363"/>
                <a:ext cx="27225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b="1" dirty="0"/>
                  <a:t>Didactic Master</a:t>
                </a:r>
                <a:br>
                  <a:rPr lang="ro-RO" b="1" dirty="0"/>
                </a:br>
                <a:r>
                  <a:rPr lang="ro-RO" b="1" dirty="0"/>
                  <a:t>(EQF7)</a:t>
                </a:r>
                <a:endParaRPr lang="en-GB" b="1" dirty="0"/>
              </a:p>
            </p:txBody>
          </p:sp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1631CEA-2780-9262-B108-D6100B18206C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 flipV="1">
              <a:off x="4199389" y="2618214"/>
              <a:ext cx="1171910" cy="231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85CA025-9D26-515D-A426-CC62E2C78FC7}"/>
              </a:ext>
            </a:extLst>
          </p:cNvPr>
          <p:cNvGrpSpPr/>
          <p:nvPr/>
        </p:nvGrpSpPr>
        <p:grpSpPr>
          <a:xfrm>
            <a:off x="1868938" y="1772916"/>
            <a:ext cx="2722574" cy="1891577"/>
            <a:chOff x="2611453" y="1876041"/>
            <a:chExt cx="2722574" cy="189157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F89F5DE-FC92-E0CE-9338-0216CD11B49B}"/>
                </a:ext>
              </a:extLst>
            </p:cNvPr>
            <p:cNvGrpSpPr/>
            <p:nvPr/>
          </p:nvGrpSpPr>
          <p:grpSpPr>
            <a:xfrm>
              <a:off x="2611453" y="1876041"/>
              <a:ext cx="2722574" cy="1891577"/>
              <a:chOff x="2436507" y="2842744"/>
              <a:chExt cx="2722574" cy="189157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2270D8E-2230-F232-BBE8-7636D22E4636}"/>
                  </a:ext>
                </a:extLst>
              </p:cNvPr>
              <p:cNvGrpSpPr/>
              <p:nvPr/>
            </p:nvGrpSpPr>
            <p:grpSpPr>
              <a:xfrm>
                <a:off x="2436507" y="2842744"/>
                <a:ext cx="2722574" cy="1891577"/>
                <a:chOff x="2381506" y="2971800"/>
                <a:chExt cx="2722574" cy="1891577"/>
              </a:xfrm>
            </p:grpSpPr>
            <p:pic>
              <p:nvPicPr>
                <p:cNvPr id="28" name="Graphic 27" descr="Diploma roll with solid fill">
                  <a:extLst>
                    <a:ext uri="{FF2B5EF4-FFF2-40B4-BE49-F238E27FC236}">
                      <a16:creationId xmlns:a16="http://schemas.microsoft.com/office/drawing/2014/main" id="{CAEB6F1E-0124-E97E-F7BB-374DF73CA4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5593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0BCA7FE-FE5C-608E-56A9-D09CC6A51C75}"/>
                    </a:ext>
                  </a:extLst>
                </p:cNvPr>
                <p:cNvSpPr txBox="1"/>
                <p:nvPr/>
              </p:nvSpPr>
              <p:spPr>
                <a:xfrm>
                  <a:off x="2381506" y="3663048"/>
                  <a:ext cx="272257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o-RO" b="1" dirty="0" err="1"/>
                    <a:t>Bachelor</a:t>
                  </a:r>
                  <a:r>
                    <a:rPr lang="ro-RO" b="1" dirty="0"/>
                    <a:t> (EQF6)</a:t>
                  </a:r>
                </a:p>
                <a:p>
                  <a:pPr algn="ctr"/>
                  <a:r>
                    <a:rPr lang="ro-RO" b="1" dirty="0"/>
                    <a:t>+</a:t>
                  </a:r>
                </a:p>
                <a:p>
                  <a:pPr algn="ctr"/>
                  <a:r>
                    <a:rPr lang="ro-RO" b="1" dirty="0" err="1"/>
                    <a:t>Psycho-pedagogical</a:t>
                  </a:r>
                  <a:r>
                    <a:rPr lang="ro-RO" b="1" dirty="0"/>
                    <a:t> Module I</a:t>
                  </a:r>
                  <a:endParaRPr lang="en-GB" b="1" dirty="0"/>
                </a:p>
              </p:txBody>
            </p:sp>
          </p:grp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DD70870C-4AF4-6437-FB83-0786F69F47C4}"/>
                  </a:ext>
                </a:extLst>
              </p:cNvPr>
              <p:cNvCxnSpPr>
                <a:cxnSpLocks/>
                <a:endCxn id="28" idx="1"/>
              </p:cNvCxnSpPr>
              <p:nvPr/>
            </p:nvCxnSpPr>
            <p:spPr>
              <a:xfrm>
                <a:off x="2858237" y="3299944"/>
                <a:ext cx="482357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60CFC27-097D-E672-008B-A1908579C503}"/>
                </a:ext>
              </a:extLst>
            </p:cNvPr>
            <p:cNvCxnSpPr/>
            <p:nvPr/>
          </p:nvCxnSpPr>
          <p:spPr>
            <a:xfrm flipH="1">
              <a:off x="2736325" y="2327006"/>
              <a:ext cx="296858" cy="1101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C651BB5-FC8E-D5E8-C5D4-0B54A3CA244C}"/>
              </a:ext>
            </a:extLst>
          </p:cNvPr>
          <p:cNvGrpSpPr/>
          <p:nvPr/>
        </p:nvGrpSpPr>
        <p:grpSpPr>
          <a:xfrm>
            <a:off x="1868938" y="3566471"/>
            <a:ext cx="2722574" cy="1582102"/>
            <a:chOff x="2611453" y="3683346"/>
            <a:chExt cx="2722574" cy="158210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55A788F-6873-BD76-93AE-93A38CBF83A9}"/>
                </a:ext>
              </a:extLst>
            </p:cNvPr>
            <p:cNvGrpSpPr/>
            <p:nvPr/>
          </p:nvGrpSpPr>
          <p:grpSpPr>
            <a:xfrm>
              <a:off x="2611453" y="4204868"/>
              <a:ext cx="2722574" cy="1060580"/>
              <a:chOff x="2436507" y="2842744"/>
              <a:chExt cx="2722574" cy="106058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22CBE0A-2E7A-B10B-5AE0-0020D45172F5}"/>
                  </a:ext>
                </a:extLst>
              </p:cNvPr>
              <p:cNvGrpSpPr/>
              <p:nvPr/>
            </p:nvGrpSpPr>
            <p:grpSpPr>
              <a:xfrm>
                <a:off x="2436507" y="2842744"/>
                <a:ext cx="2722574" cy="1060580"/>
                <a:chOff x="2381506" y="2971800"/>
                <a:chExt cx="2722574" cy="1060580"/>
              </a:xfrm>
            </p:grpSpPr>
            <p:pic>
              <p:nvPicPr>
                <p:cNvPr id="45" name="Graphic 44" descr="Diploma roll with solid fill">
                  <a:extLst>
                    <a:ext uri="{FF2B5EF4-FFF2-40B4-BE49-F238E27FC236}">
                      <a16:creationId xmlns:a16="http://schemas.microsoft.com/office/drawing/2014/main" id="{ED30E051-4D02-6F32-5147-F23BABCD03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85593" y="297180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001CDB0-8916-F2EE-D1D2-E3DF95F86EA1}"/>
                    </a:ext>
                  </a:extLst>
                </p:cNvPr>
                <p:cNvSpPr txBox="1"/>
                <p:nvPr/>
              </p:nvSpPr>
              <p:spPr>
                <a:xfrm>
                  <a:off x="2381506" y="3663048"/>
                  <a:ext cx="27225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o-RO" b="1" dirty="0" err="1"/>
                    <a:t>Bachelor</a:t>
                  </a:r>
                  <a:r>
                    <a:rPr lang="ro-RO" b="1" dirty="0"/>
                    <a:t> (EQF6)</a:t>
                  </a:r>
                  <a:endParaRPr lang="en-GB" b="1" dirty="0"/>
                </a:p>
              </p:txBody>
            </p:sp>
          </p:grp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66F666C2-5D64-E678-342B-86149EC99FBD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2858237" y="3299944"/>
                <a:ext cx="482357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3877E2C-AE8B-0CBC-5BD1-E4C41D7E3ABB}"/>
                </a:ext>
              </a:extLst>
            </p:cNvPr>
            <p:cNvCxnSpPr>
              <a:cxnSpLocks/>
            </p:cNvCxnSpPr>
            <p:nvPr/>
          </p:nvCxnSpPr>
          <p:spPr>
            <a:xfrm>
              <a:off x="2736325" y="3683346"/>
              <a:ext cx="291024" cy="9764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34A452F-2C36-6752-B008-9114BB1CFE2C}"/>
              </a:ext>
            </a:extLst>
          </p:cNvPr>
          <p:cNvGrpSpPr/>
          <p:nvPr/>
        </p:nvGrpSpPr>
        <p:grpSpPr>
          <a:xfrm>
            <a:off x="5766869" y="2184301"/>
            <a:ext cx="2941384" cy="3098066"/>
            <a:chOff x="5766869" y="2301176"/>
            <a:chExt cx="2941384" cy="3098066"/>
          </a:xfrm>
        </p:grpSpPr>
        <p:cxnSp>
          <p:nvCxnSpPr>
            <p:cNvPr id="98" name="Connector: Elbow 97">
              <a:extLst>
                <a:ext uri="{FF2B5EF4-FFF2-40B4-BE49-F238E27FC236}">
                  <a16:creationId xmlns:a16="http://schemas.microsoft.com/office/drawing/2014/main" id="{49777950-2FFA-ED8E-3FB2-C64D9B591B72}"/>
                </a:ext>
              </a:extLst>
            </p:cNvPr>
            <p:cNvCxnSpPr>
              <a:cxnSpLocks/>
              <a:endCxn id="97" idx="2"/>
            </p:cNvCxnSpPr>
            <p:nvPr/>
          </p:nvCxnSpPr>
          <p:spPr>
            <a:xfrm rot="5400000" flipH="1" flipV="1">
              <a:off x="7465006" y="3431576"/>
              <a:ext cx="1365186" cy="1121308"/>
            </a:xfrm>
            <a:prstGeom prst="bentConnector3">
              <a:avLst>
                <a:gd name="adj1" fmla="val 6186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CBE67E3-422F-767F-3035-DA93FF6CC0CD}"/>
                </a:ext>
              </a:extLst>
            </p:cNvPr>
            <p:cNvGrpSpPr/>
            <p:nvPr/>
          </p:nvGrpSpPr>
          <p:grpSpPr>
            <a:xfrm>
              <a:off x="5766869" y="2301176"/>
              <a:ext cx="2038028" cy="3098066"/>
              <a:chOff x="5766869" y="2301176"/>
              <a:chExt cx="2038028" cy="3098066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6CA78C5-C915-4EE2-2A74-089A533542E1}"/>
                  </a:ext>
                </a:extLst>
              </p:cNvPr>
              <p:cNvGrpSpPr/>
              <p:nvPr/>
            </p:nvGrpSpPr>
            <p:grpSpPr>
              <a:xfrm>
                <a:off x="5766869" y="2301176"/>
                <a:ext cx="2038028" cy="3098066"/>
                <a:chOff x="6069372" y="2335551"/>
                <a:chExt cx="2038028" cy="3098066"/>
              </a:xfrm>
            </p:grpSpPr>
            <p:pic>
              <p:nvPicPr>
                <p:cNvPr id="80" name="Graphic 79" descr="Woman with long wavy hair">
                  <a:extLst>
                    <a:ext uri="{FF2B5EF4-FFF2-40B4-BE49-F238E27FC236}">
                      <a16:creationId xmlns:a16="http://schemas.microsoft.com/office/drawing/2014/main" id="{B94E9CBE-7426-F31E-7F42-1EA96D76D7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t="7015"/>
                <a:stretch/>
              </p:blipFill>
              <p:spPr>
                <a:xfrm>
                  <a:off x="6850100" y="3795105"/>
                  <a:ext cx="1257300" cy="1638512"/>
                </a:xfrm>
                <a:prstGeom prst="rect">
                  <a:avLst/>
                </a:prstGeom>
              </p:spPr>
            </p:pic>
            <p:pic>
              <p:nvPicPr>
                <p:cNvPr id="13" name="Graphic 12" descr="Graduation cap with solid fill">
                  <a:extLst>
                    <a:ext uri="{FF2B5EF4-FFF2-40B4-BE49-F238E27FC236}">
                      <a16:creationId xmlns:a16="http://schemas.microsoft.com/office/drawing/2014/main" id="{2432BC62-4577-453D-F690-9F29C8635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7701" y="3228563"/>
                  <a:ext cx="914400" cy="914400"/>
                </a:xfrm>
                <a:prstGeom prst="rect">
                  <a:avLst/>
                </a:prstGeom>
              </p:spPr>
            </p:pic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4E13654A-1EEF-1BD9-839B-30ED101029E6}"/>
                    </a:ext>
                  </a:extLst>
                </p:cNvPr>
                <p:cNvCxnSpPr>
                  <a:cxnSpLocks/>
                  <a:endCxn id="13" idx="1"/>
                </p:cNvCxnSpPr>
                <p:nvPr/>
              </p:nvCxnSpPr>
              <p:spPr>
                <a:xfrm>
                  <a:off x="6168214" y="2335551"/>
                  <a:ext cx="899487" cy="1350212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561EDFEA-D29A-2D0D-7731-BEB0DAF6702B}"/>
                    </a:ext>
                  </a:extLst>
                </p:cNvPr>
                <p:cNvCxnSpPr>
                  <a:cxnSpLocks/>
                  <a:endCxn id="13" idx="1"/>
                </p:cNvCxnSpPr>
                <p:nvPr/>
              </p:nvCxnSpPr>
              <p:spPr>
                <a:xfrm flipV="1">
                  <a:off x="6069372" y="3685763"/>
                  <a:ext cx="998329" cy="972858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1" name="Graphic 90" descr="Storytelling with solid fill">
                <a:extLst>
                  <a:ext uri="{FF2B5EF4-FFF2-40B4-BE49-F238E27FC236}">
                    <a16:creationId xmlns:a16="http://schemas.microsoft.com/office/drawing/2014/main" id="{1416DBBF-D394-1DD7-BD29-EE40F064C5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927085" y="4674823"/>
                <a:ext cx="590625" cy="590625"/>
              </a:xfrm>
              <a:prstGeom prst="rect">
                <a:avLst/>
              </a:prstGeom>
            </p:spPr>
          </p:pic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50EB54B-0698-A84C-D673-CBF8B5E8164F}"/>
              </a:ext>
            </a:extLst>
          </p:cNvPr>
          <p:cNvGrpSpPr/>
          <p:nvPr/>
        </p:nvGrpSpPr>
        <p:grpSpPr>
          <a:xfrm>
            <a:off x="7661291" y="1459423"/>
            <a:ext cx="2093923" cy="1733339"/>
            <a:chOff x="1125745" y="2688996"/>
            <a:chExt cx="2093923" cy="1733339"/>
          </a:xfrm>
        </p:grpSpPr>
        <p:pic>
          <p:nvPicPr>
            <p:cNvPr id="96" name="Graphic 95" descr="Schoolhouse with solid fill">
              <a:extLst>
                <a:ext uri="{FF2B5EF4-FFF2-40B4-BE49-F238E27FC236}">
                  <a16:creationId xmlns:a16="http://schemas.microsoft.com/office/drawing/2014/main" id="{7C5339AE-EC71-F5B3-D704-3ABE2E1EA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97686" y="2688996"/>
              <a:ext cx="1655828" cy="1655828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0A6B084-FBAC-C82E-8387-859CD29C61A1}"/>
                </a:ext>
              </a:extLst>
            </p:cNvPr>
            <p:cNvSpPr txBox="1"/>
            <p:nvPr/>
          </p:nvSpPr>
          <p:spPr>
            <a:xfrm>
              <a:off x="1125745" y="4053003"/>
              <a:ext cx="2093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 err="1"/>
                <a:t>School</a:t>
              </a:r>
              <a:endParaRPr lang="en-GB" b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3E3CC77-EB6A-F788-D01C-F32F21602D8C}"/>
              </a:ext>
            </a:extLst>
          </p:cNvPr>
          <p:cNvGrpSpPr/>
          <p:nvPr/>
        </p:nvGrpSpPr>
        <p:grpSpPr>
          <a:xfrm>
            <a:off x="10050366" y="1473840"/>
            <a:ext cx="1672293" cy="1976629"/>
            <a:chOff x="9382936" y="1790187"/>
            <a:chExt cx="2093923" cy="2633389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2F9F2E02-F355-1705-2ACF-928520112864}"/>
                </a:ext>
              </a:extLst>
            </p:cNvPr>
            <p:cNvGrpSpPr/>
            <p:nvPr/>
          </p:nvGrpSpPr>
          <p:grpSpPr>
            <a:xfrm>
              <a:off x="9382936" y="1790187"/>
              <a:ext cx="2093923" cy="1989187"/>
              <a:chOff x="9382936" y="1790187"/>
              <a:chExt cx="2093923" cy="1989187"/>
            </a:xfrm>
          </p:grpSpPr>
          <p:pic>
            <p:nvPicPr>
              <p:cNvPr id="104" name="Graphic 103" descr="Woman wearing a cardigan">
                <a:extLst>
                  <a:ext uri="{FF2B5EF4-FFF2-40B4-BE49-F238E27FC236}">
                    <a16:creationId xmlns:a16="http://schemas.microsoft.com/office/drawing/2014/main" id="{F3A304C6-180F-7444-924F-57CF891AC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9858455" y="1790187"/>
                <a:ext cx="1209675" cy="1685925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4B33FE1-FAE9-5CD2-AF26-CC67B7432E6D}"/>
                  </a:ext>
                </a:extLst>
              </p:cNvPr>
              <p:cNvSpPr txBox="1"/>
              <p:nvPr/>
            </p:nvSpPr>
            <p:spPr>
              <a:xfrm>
                <a:off x="9382936" y="3410042"/>
                <a:ext cx="2093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o-RO" b="1" dirty="0"/>
                  <a:t>Mentor</a:t>
                </a:r>
                <a:endParaRPr lang="en-GB" b="1" dirty="0"/>
              </a:p>
            </p:txBody>
          </p:sp>
        </p:grpSp>
        <p:pic>
          <p:nvPicPr>
            <p:cNvPr id="110" name="Graphic 109" descr="Open hand outline">
              <a:extLst>
                <a:ext uri="{FF2B5EF4-FFF2-40B4-BE49-F238E27FC236}">
                  <a16:creationId xmlns:a16="http://schemas.microsoft.com/office/drawing/2014/main" id="{BFD820FB-B30E-F362-C677-760F14291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flipH="1">
              <a:off x="9972697" y="3509176"/>
              <a:ext cx="914399" cy="914400"/>
            </a:xfrm>
            <a:prstGeom prst="rect">
              <a:avLst/>
            </a:prstGeom>
          </p:spPr>
        </p:pic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D951A46-8086-5298-E4BE-01B71E4FB8F1}"/>
              </a:ext>
            </a:extLst>
          </p:cNvPr>
          <p:cNvCxnSpPr>
            <a:cxnSpLocks/>
          </p:cNvCxnSpPr>
          <p:nvPr/>
        </p:nvCxnSpPr>
        <p:spPr>
          <a:xfrm flipH="1">
            <a:off x="9364133" y="2489858"/>
            <a:ext cx="106702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FCB958D-A3BB-D73B-3E20-470218392091}"/>
              </a:ext>
            </a:extLst>
          </p:cNvPr>
          <p:cNvCxnSpPr>
            <a:cxnSpLocks/>
          </p:cNvCxnSpPr>
          <p:nvPr/>
        </p:nvCxnSpPr>
        <p:spPr>
          <a:xfrm>
            <a:off x="7511783" y="4724139"/>
            <a:ext cx="456909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3C8183B-EF06-BE84-E587-17344B6080B2}"/>
              </a:ext>
            </a:extLst>
          </p:cNvPr>
          <p:cNvGrpSpPr/>
          <p:nvPr/>
        </p:nvGrpSpPr>
        <p:grpSpPr>
          <a:xfrm>
            <a:off x="9943670" y="4724308"/>
            <a:ext cx="2183728" cy="1153999"/>
            <a:chOff x="9943670" y="4841183"/>
            <a:chExt cx="2183728" cy="1153999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790EC63-7E05-4F59-B284-C9C2FD23F8CE}"/>
                </a:ext>
              </a:extLst>
            </p:cNvPr>
            <p:cNvSpPr txBox="1"/>
            <p:nvPr/>
          </p:nvSpPr>
          <p:spPr>
            <a:xfrm>
              <a:off x="9943670" y="4841183"/>
              <a:ext cx="2183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 err="1"/>
                <a:t>Continous</a:t>
              </a:r>
              <a:r>
                <a:rPr lang="ro-RO" b="1" dirty="0"/>
                <a:t> training</a:t>
              </a:r>
              <a:endParaRPr lang="en-GB" b="1" dirty="0"/>
            </a:p>
          </p:txBody>
        </p:sp>
        <p:pic>
          <p:nvPicPr>
            <p:cNvPr id="119" name="Graphic 118" descr="Remote learning language with solid fill">
              <a:extLst>
                <a:ext uri="{FF2B5EF4-FFF2-40B4-BE49-F238E27FC236}">
                  <a16:creationId xmlns:a16="http://schemas.microsoft.com/office/drawing/2014/main" id="{B538130D-00A9-6CC0-9E90-106F2625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578334" y="5080782"/>
              <a:ext cx="914400" cy="914400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F84CB9D-0A67-D1AB-9DBC-A6C5B1EBA6F4}"/>
              </a:ext>
            </a:extLst>
          </p:cNvPr>
          <p:cNvGrpSpPr/>
          <p:nvPr/>
        </p:nvGrpSpPr>
        <p:grpSpPr>
          <a:xfrm>
            <a:off x="3161920" y="1755241"/>
            <a:ext cx="2183728" cy="4762073"/>
            <a:chOff x="3161920" y="1872116"/>
            <a:chExt cx="2183728" cy="476207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EE20249-4537-724F-C6F3-F1C0D5481DCF}"/>
                </a:ext>
              </a:extLst>
            </p:cNvPr>
            <p:cNvCxnSpPr>
              <a:cxnSpLocks/>
            </p:cNvCxnSpPr>
            <p:nvPr/>
          </p:nvCxnSpPr>
          <p:spPr>
            <a:xfrm>
              <a:off x="4276374" y="1872116"/>
              <a:ext cx="0" cy="4163478"/>
            </a:xfrm>
            <a:prstGeom prst="line">
              <a:avLst/>
            </a:prstGeom>
            <a:ln w="38100">
              <a:solidFill>
                <a:srgbClr val="006790"/>
              </a:solidFill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A61BE18-241A-F853-0BCF-9B0C684FB48C}"/>
                </a:ext>
              </a:extLst>
            </p:cNvPr>
            <p:cNvSpPr txBox="1"/>
            <p:nvPr/>
          </p:nvSpPr>
          <p:spPr>
            <a:xfrm>
              <a:off x="3161920" y="5987858"/>
              <a:ext cx="2183728" cy="646331"/>
            </a:xfrm>
            <a:prstGeom prst="rect">
              <a:avLst/>
            </a:prstGeom>
            <a:noFill/>
            <a:ln>
              <a:solidFill>
                <a:srgbClr val="0067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 err="1">
                  <a:solidFill>
                    <a:srgbClr val="006790"/>
                  </a:solidFill>
                </a:rPr>
                <a:t>Transition</a:t>
              </a:r>
              <a:r>
                <a:rPr lang="ro-RO" b="1" dirty="0">
                  <a:solidFill>
                    <a:srgbClr val="006790"/>
                  </a:solidFill>
                </a:rPr>
                <a:t> 2:</a:t>
              </a:r>
            </a:p>
            <a:p>
              <a:pPr algn="ctr"/>
              <a:r>
                <a:rPr lang="ro-RO" b="1" dirty="0" err="1">
                  <a:solidFill>
                    <a:srgbClr val="006790"/>
                  </a:solidFill>
                </a:rPr>
                <a:t>Is</a:t>
              </a:r>
              <a:r>
                <a:rPr lang="ro-RO" b="1" dirty="0">
                  <a:solidFill>
                    <a:srgbClr val="006790"/>
                  </a:solidFill>
                </a:rPr>
                <a:t> </a:t>
              </a:r>
              <a:r>
                <a:rPr lang="ro-RO" b="1" dirty="0" err="1">
                  <a:solidFill>
                    <a:srgbClr val="006790"/>
                  </a:solidFill>
                </a:rPr>
                <a:t>this</a:t>
              </a:r>
              <a:r>
                <a:rPr lang="ro-RO" b="1" dirty="0">
                  <a:solidFill>
                    <a:srgbClr val="006790"/>
                  </a:solidFill>
                </a:rPr>
                <a:t> </a:t>
              </a:r>
              <a:r>
                <a:rPr lang="ro-RO" b="1" dirty="0" err="1">
                  <a:solidFill>
                    <a:srgbClr val="006790"/>
                  </a:solidFill>
                </a:rPr>
                <a:t>what</a:t>
              </a:r>
              <a:r>
                <a:rPr lang="ro-RO" b="1" dirty="0">
                  <a:solidFill>
                    <a:srgbClr val="006790"/>
                  </a:solidFill>
                </a:rPr>
                <a:t> I </a:t>
              </a:r>
              <a:r>
                <a:rPr lang="ro-RO" b="1" dirty="0" err="1">
                  <a:solidFill>
                    <a:srgbClr val="006790"/>
                  </a:solidFill>
                </a:rPr>
                <a:t>want</a:t>
              </a:r>
              <a:r>
                <a:rPr lang="ro-RO" b="1" dirty="0">
                  <a:solidFill>
                    <a:srgbClr val="006790"/>
                  </a:solidFill>
                </a:rPr>
                <a:t>?</a:t>
              </a:r>
              <a:endParaRPr lang="en-GB" b="1" dirty="0">
                <a:solidFill>
                  <a:srgbClr val="006790"/>
                </a:solidFill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03AB83D-752E-537F-387E-A321F9CB632A}"/>
              </a:ext>
            </a:extLst>
          </p:cNvPr>
          <p:cNvGrpSpPr/>
          <p:nvPr/>
        </p:nvGrpSpPr>
        <p:grpSpPr>
          <a:xfrm>
            <a:off x="6858308" y="1797540"/>
            <a:ext cx="2014745" cy="4712506"/>
            <a:chOff x="6858308" y="1914415"/>
            <a:chExt cx="2014745" cy="4712506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B59148D-F458-C7BF-A538-3C66884F18DC}"/>
                </a:ext>
              </a:extLst>
            </p:cNvPr>
            <p:cNvCxnSpPr>
              <a:cxnSpLocks/>
            </p:cNvCxnSpPr>
            <p:nvPr/>
          </p:nvCxnSpPr>
          <p:spPr>
            <a:xfrm>
              <a:off x="7866773" y="1914415"/>
              <a:ext cx="0" cy="4163478"/>
            </a:xfrm>
            <a:prstGeom prst="line">
              <a:avLst/>
            </a:prstGeom>
            <a:ln w="38100">
              <a:solidFill>
                <a:srgbClr val="006790"/>
              </a:solidFill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9DF6E01-3FFF-7577-B496-0A7706971FAB}"/>
                </a:ext>
              </a:extLst>
            </p:cNvPr>
            <p:cNvSpPr txBox="1"/>
            <p:nvPr/>
          </p:nvSpPr>
          <p:spPr>
            <a:xfrm>
              <a:off x="6858308" y="5980590"/>
              <a:ext cx="2014745" cy="646331"/>
            </a:xfrm>
            <a:prstGeom prst="rect">
              <a:avLst/>
            </a:prstGeom>
            <a:noFill/>
            <a:ln>
              <a:solidFill>
                <a:srgbClr val="0067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 err="1">
                  <a:solidFill>
                    <a:srgbClr val="006790"/>
                  </a:solidFill>
                </a:rPr>
                <a:t>Transition</a:t>
              </a:r>
              <a:r>
                <a:rPr lang="ro-RO" b="1" dirty="0">
                  <a:solidFill>
                    <a:srgbClr val="006790"/>
                  </a:solidFill>
                </a:rPr>
                <a:t> 3:</a:t>
              </a:r>
            </a:p>
            <a:p>
              <a:pPr algn="ctr"/>
              <a:r>
                <a:rPr lang="ro-RO" b="1" dirty="0" err="1">
                  <a:solidFill>
                    <a:srgbClr val="006790"/>
                  </a:solidFill>
                </a:rPr>
                <a:t>Was</a:t>
              </a:r>
              <a:r>
                <a:rPr lang="ro-RO" b="1" dirty="0">
                  <a:solidFill>
                    <a:srgbClr val="006790"/>
                  </a:solidFill>
                </a:rPr>
                <a:t> it </a:t>
              </a:r>
              <a:r>
                <a:rPr lang="ro-RO" b="1" dirty="0" err="1">
                  <a:solidFill>
                    <a:srgbClr val="006790"/>
                  </a:solidFill>
                </a:rPr>
                <a:t>worth</a:t>
              </a:r>
              <a:r>
                <a:rPr lang="ro-RO" b="1" dirty="0">
                  <a:solidFill>
                    <a:srgbClr val="006790"/>
                  </a:solidFill>
                </a:rPr>
                <a:t> it?</a:t>
              </a:r>
              <a:endParaRPr lang="en-GB" b="1" dirty="0">
                <a:solidFill>
                  <a:srgbClr val="006790"/>
                </a:solidFill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245959F-6DA6-6CC9-6BCE-78FF1C5C85D0}"/>
              </a:ext>
            </a:extLst>
          </p:cNvPr>
          <p:cNvGrpSpPr/>
          <p:nvPr/>
        </p:nvGrpSpPr>
        <p:grpSpPr>
          <a:xfrm>
            <a:off x="9036420" y="1801330"/>
            <a:ext cx="2183728" cy="2199935"/>
            <a:chOff x="9036420" y="1918205"/>
            <a:chExt cx="2183728" cy="2199935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0F16CC8-34E7-C365-4918-D30527698050}"/>
                </a:ext>
              </a:extLst>
            </p:cNvPr>
            <p:cNvCxnSpPr>
              <a:cxnSpLocks/>
            </p:cNvCxnSpPr>
            <p:nvPr/>
          </p:nvCxnSpPr>
          <p:spPr>
            <a:xfrm>
              <a:off x="10129372" y="1918205"/>
              <a:ext cx="0" cy="1636267"/>
            </a:xfrm>
            <a:prstGeom prst="line">
              <a:avLst/>
            </a:prstGeom>
            <a:ln w="38100">
              <a:solidFill>
                <a:srgbClr val="006790"/>
              </a:solidFill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9CA1C49-5D7A-2898-8E03-7C963EE54A1B}"/>
                </a:ext>
              </a:extLst>
            </p:cNvPr>
            <p:cNvSpPr txBox="1"/>
            <p:nvPr/>
          </p:nvSpPr>
          <p:spPr>
            <a:xfrm>
              <a:off x="9036420" y="3471809"/>
              <a:ext cx="2183728" cy="646331"/>
            </a:xfrm>
            <a:prstGeom prst="rect">
              <a:avLst/>
            </a:prstGeom>
            <a:noFill/>
            <a:ln>
              <a:solidFill>
                <a:srgbClr val="0067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 err="1">
                  <a:solidFill>
                    <a:srgbClr val="006790"/>
                  </a:solidFill>
                </a:rPr>
                <a:t>Transition</a:t>
              </a:r>
              <a:r>
                <a:rPr lang="ro-RO" b="1" dirty="0">
                  <a:solidFill>
                    <a:srgbClr val="006790"/>
                  </a:solidFill>
                </a:rPr>
                <a:t> 4:</a:t>
              </a:r>
            </a:p>
            <a:p>
              <a:pPr algn="ctr"/>
              <a:r>
                <a:rPr lang="ro-RO" b="1" dirty="0" err="1">
                  <a:solidFill>
                    <a:srgbClr val="006790"/>
                  </a:solidFill>
                </a:rPr>
                <a:t>What</a:t>
              </a:r>
              <a:r>
                <a:rPr lang="ro-RO" b="1" dirty="0">
                  <a:solidFill>
                    <a:srgbClr val="006790"/>
                  </a:solidFill>
                </a:rPr>
                <a:t> </a:t>
              </a:r>
              <a:r>
                <a:rPr lang="ro-RO" b="1" dirty="0" err="1">
                  <a:solidFill>
                    <a:srgbClr val="006790"/>
                  </a:solidFill>
                </a:rPr>
                <a:t>should</a:t>
              </a:r>
              <a:r>
                <a:rPr lang="ro-RO" b="1" dirty="0">
                  <a:solidFill>
                    <a:srgbClr val="006790"/>
                  </a:solidFill>
                </a:rPr>
                <a:t> I do?</a:t>
              </a:r>
              <a:endParaRPr lang="en-GB" b="1" dirty="0">
                <a:solidFill>
                  <a:srgbClr val="006790"/>
                </a:solidFill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3651434-5475-25C8-58AD-17989649119A}"/>
              </a:ext>
            </a:extLst>
          </p:cNvPr>
          <p:cNvGrpSpPr/>
          <p:nvPr/>
        </p:nvGrpSpPr>
        <p:grpSpPr>
          <a:xfrm>
            <a:off x="287953" y="4722934"/>
            <a:ext cx="2561239" cy="1800206"/>
            <a:chOff x="287953" y="4839809"/>
            <a:chExt cx="2561239" cy="1800206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2E12859-B1B3-1875-EB00-EC5624895A52}"/>
                </a:ext>
              </a:extLst>
            </p:cNvPr>
            <p:cNvGrpSpPr/>
            <p:nvPr/>
          </p:nvGrpSpPr>
          <p:grpSpPr>
            <a:xfrm>
              <a:off x="287953" y="4839809"/>
              <a:ext cx="1766723" cy="1077566"/>
              <a:chOff x="287953" y="4839809"/>
              <a:chExt cx="1766723" cy="1077566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1B39610-2718-B24D-2BEC-6C1AE3DDA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953" y="4839809"/>
                <a:ext cx="1766723" cy="1205"/>
              </a:xfrm>
              <a:prstGeom prst="line">
                <a:avLst/>
              </a:prstGeom>
              <a:ln w="38100">
                <a:solidFill>
                  <a:srgbClr val="006790"/>
                </a:solidFill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83DBA44-B761-1E4C-1094-4E4940601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4676" y="4933900"/>
                <a:ext cx="0" cy="983475"/>
              </a:xfrm>
              <a:prstGeom prst="line">
                <a:avLst/>
              </a:prstGeom>
              <a:ln w="38100">
                <a:solidFill>
                  <a:srgbClr val="006790"/>
                </a:solidFill>
                <a:prstDash val="dash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875C5A1-7F09-AAE0-C113-E44B3107DC43}"/>
                </a:ext>
              </a:extLst>
            </p:cNvPr>
            <p:cNvSpPr txBox="1"/>
            <p:nvPr/>
          </p:nvSpPr>
          <p:spPr>
            <a:xfrm>
              <a:off x="1230636" y="5993684"/>
              <a:ext cx="1618556" cy="646331"/>
            </a:xfrm>
            <a:prstGeom prst="rect">
              <a:avLst/>
            </a:prstGeom>
            <a:noFill/>
            <a:ln>
              <a:solidFill>
                <a:srgbClr val="0067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 err="1">
                  <a:solidFill>
                    <a:srgbClr val="006790"/>
                  </a:solidFill>
                </a:rPr>
                <a:t>Transition</a:t>
              </a:r>
              <a:r>
                <a:rPr lang="ro-RO" b="1" dirty="0">
                  <a:solidFill>
                    <a:srgbClr val="006790"/>
                  </a:solidFill>
                </a:rPr>
                <a:t> 1:</a:t>
              </a:r>
            </a:p>
            <a:p>
              <a:pPr algn="ctr"/>
              <a:r>
                <a:rPr lang="ro-RO" b="1" dirty="0" err="1">
                  <a:solidFill>
                    <a:srgbClr val="006790"/>
                  </a:solidFill>
                </a:rPr>
                <a:t>Which</a:t>
              </a:r>
              <a:r>
                <a:rPr lang="ro-RO" b="1" dirty="0">
                  <a:solidFill>
                    <a:srgbClr val="006790"/>
                  </a:solidFill>
                </a:rPr>
                <a:t> </a:t>
              </a:r>
              <a:r>
                <a:rPr lang="ro-RO" b="1" dirty="0" err="1">
                  <a:solidFill>
                    <a:srgbClr val="006790"/>
                  </a:solidFill>
                </a:rPr>
                <a:t>way</a:t>
              </a:r>
              <a:r>
                <a:rPr lang="ro-RO" b="1" dirty="0">
                  <a:solidFill>
                    <a:srgbClr val="006790"/>
                  </a:solidFill>
                </a:rPr>
                <a:t>?</a:t>
              </a:r>
              <a:endParaRPr lang="en-GB" b="1" dirty="0">
                <a:solidFill>
                  <a:srgbClr val="006790"/>
                </a:solidFill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E9C7190-91FD-3FF1-9507-50AB0BD24357}"/>
              </a:ext>
            </a:extLst>
          </p:cNvPr>
          <p:cNvGrpSpPr/>
          <p:nvPr/>
        </p:nvGrpSpPr>
        <p:grpSpPr>
          <a:xfrm>
            <a:off x="9161822" y="4463111"/>
            <a:ext cx="1677945" cy="2054204"/>
            <a:chOff x="9161822" y="4579986"/>
            <a:chExt cx="1677945" cy="2054204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9368108-3CAE-409B-BE78-C6D6780AD142}"/>
                </a:ext>
              </a:extLst>
            </p:cNvPr>
            <p:cNvCxnSpPr>
              <a:cxnSpLocks/>
            </p:cNvCxnSpPr>
            <p:nvPr/>
          </p:nvCxnSpPr>
          <p:spPr>
            <a:xfrm>
              <a:off x="10000795" y="4579986"/>
              <a:ext cx="0" cy="1474879"/>
            </a:xfrm>
            <a:prstGeom prst="line">
              <a:avLst/>
            </a:prstGeom>
            <a:ln w="38100">
              <a:solidFill>
                <a:srgbClr val="006790"/>
              </a:solidFill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6ADF85B-8CCD-45CC-F0A3-AF6A201D356F}"/>
                </a:ext>
              </a:extLst>
            </p:cNvPr>
            <p:cNvSpPr txBox="1"/>
            <p:nvPr/>
          </p:nvSpPr>
          <p:spPr>
            <a:xfrm>
              <a:off x="9161822" y="5987859"/>
              <a:ext cx="1677945" cy="646331"/>
            </a:xfrm>
            <a:prstGeom prst="rect">
              <a:avLst/>
            </a:prstGeom>
            <a:noFill/>
            <a:ln>
              <a:solidFill>
                <a:srgbClr val="00679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b="1" dirty="0" err="1">
                  <a:solidFill>
                    <a:srgbClr val="006790"/>
                  </a:solidFill>
                </a:rPr>
                <a:t>Transition</a:t>
              </a:r>
              <a:r>
                <a:rPr lang="ro-RO" b="1" dirty="0">
                  <a:solidFill>
                    <a:srgbClr val="006790"/>
                  </a:solidFill>
                </a:rPr>
                <a:t> 5:</a:t>
              </a:r>
            </a:p>
            <a:p>
              <a:pPr algn="ctr"/>
              <a:r>
                <a:rPr lang="ro-RO" b="1" dirty="0" err="1">
                  <a:solidFill>
                    <a:srgbClr val="006790"/>
                  </a:solidFill>
                </a:rPr>
                <a:t>Why</a:t>
              </a:r>
              <a:r>
                <a:rPr lang="ro-RO" b="1" dirty="0">
                  <a:solidFill>
                    <a:srgbClr val="006790"/>
                  </a:solidFill>
                </a:rPr>
                <a:t>?</a:t>
              </a:r>
              <a:endParaRPr lang="en-GB" b="1" dirty="0">
                <a:solidFill>
                  <a:srgbClr val="006790"/>
                </a:solidFill>
              </a:endParaRPr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C1B7CB13-6780-8D78-D7AC-87DD23341C4D}"/>
              </a:ext>
            </a:extLst>
          </p:cNvPr>
          <p:cNvSpPr/>
          <p:nvPr/>
        </p:nvSpPr>
        <p:spPr>
          <a:xfrm>
            <a:off x="0" y="126088"/>
            <a:ext cx="12192000" cy="1122424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Transitions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...</a:t>
            </a:r>
            <a:b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Between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continuities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discontinuities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GB" sz="3200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36F3C582-3EDB-A96D-6BDE-95227593883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33" y="1267852"/>
            <a:ext cx="1916877" cy="7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6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6227" y="76225"/>
            <a:ext cx="12192000" cy="815782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Five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transitions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...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Sibiu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3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3680"/>
            <a:ext cx="2557570" cy="8843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676A48-9F8F-8F4F-5056-C71A42C9BB04}"/>
              </a:ext>
            </a:extLst>
          </p:cNvPr>
          <p:cNvGrpSpPr/>
          <p:nvPr/>
        </p:nvGrpSpPr>
        <p:grpSpPr>
          <a:xfrm>
            <a:off x="3768207" y="1210680"/>
            <a:ext cx="4377325" cy="4939098"/>
            <a:chOff x="3840884" y="1200445"/>
            <a:chExt cx="4377325" cy="4939098"/>
          </a:xfrm>
        </p:grpSpPr>
        <p:sp>
          <p:nvSpPr>
            <p:cNvPr id="8" name="Google Shape;560;p17">
              <a:extLst>
                <a:ext uri="{FF2B5EF4-FFF2-40B4-BE49-F238E27FC236}">
                  <a16:creationId xmlns:a16="http://schemas.microsoft.com/office/drawing/2014/main" id="{7CF376EE-19FC-935B-C247-8616B01F77CF}"/>
                </a:ext>
              </a:extLst>
            </p:cNvPr>
            <p:cNvSpPr/>
            <p:nvPr/>
          </p:nvSpPr>
          <p:spPr>
            <a:xfrm>
              <a:off x="7390850" y="3687132"/>
              <a:ext cx="827359" cy="999864"/>
            </a:xfrm>
            <a:prstGeom prst="ellipse">
              <a:avLst/>
            </a:prstGeom>
            <a:solidFill>
              <a:srgbClr val="C4AAC1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61;p17">
              <a:extLst>
                <a:ext uri="{FF2B5EF4-FFF2-40B4-BE49-F238E27FC236}">
                  <a16:creationId xmlns:a16="http://schemas.microsoft.com/office/drawing/2014/main" id="{48D4E844-4E1E-89D7-9D8B-D1E01BA3F71D}"/>
                </a:ext>
              </a:extLst>
            </p:cNvPr>
            <p:cNvSpPr/>
            <p:nvPr/>
          </p:nvSpPr>
          <p:spPr>
            <a:xfrm>
              <a:off x="5653590" y="5139679"/>
              <a:ext cx="827359" cy="999864"/>
            </a:xfrm>
            <a:prstGeom prst="ellipse">
              <a:avLst/>
            </a:prstGeom>
            <a:solidFill>
              <a:srgbClr val="92638C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62;p17">
              <a:extLst>
                <a:ext uri="{FF2B5EF4-FFF2-40B4-BE49-F238E27FC236}">
                  <a16:creationId xmlns:a16="http://schemas.microsoft.com/office/drawing/2014/main" id="{676E0F6C-BBBF-37A7-0F9B-704ECF8789AA}"/>
                </a:ext>
              </a:extLst>
            </p:cNvPr>
            <p:cNvSpPr/>
            <p:nvPr/>
          </p:nvSpPr>
          <p:spPr>
            <a:xfrm>
              <a:off x="4579448" y="1266978"/>
              <a:ext cx="827359" cy="999864"/>
            </a:xfrm>
            <a:prstGeom prst="ellipse">
              <a:avLst/>
            </a:prstGeom>
            <a:solidFill>
              <a:schemeClr val="accent1">
                <a:lumMod val="75000"/>
                <a:alpha val="4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63;p17">
              <a:extLst>
                <a:ext uri="{FF2B5EF4-FFF2-40B4-BE49-F238E27FC236}">
                  <a16:creationId xmlns:a16="http://schemas.microsoft.com/office/drawing/2014/main" id="{059E6931-188E-4E57-623E-95B1EC231BB0}"/>
                </a:ext>
              </a:extLst>
            </p:cNvPr>
            <p:cNvSpPr/>
            <p:nvPr/>
          </p:nvSpPr>
          <p:spPr>
            <a:xfrm>
              <a:off x="6678870" y="1266978"/>
              <a:ext cx="827359" cy="999864"/>
            </a:xfrm>
            <a:prstGeom prst="ellipse">
              <a:avLst/>
            </a:prstGeom>
            <a:solidFill>
              <a:srgbClr val="66829D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64;p17">
              <a:extLst>
                <a:ext uri="{FF2B5EF4-FFF2-40B4-BE49-F238E27FC236}">
                  <a16:creationId xmlns:a16="http://schemas.microsoft.com/office/drawing/2014/main" id="{2135DA3E-C4D6-7B29-9E33-1B9B7F2B0476}"/>
                </a:ext>
              </a:extLst>
            </p:cNvPr>
            <p:cNvSpPr/>
            <p:nvPr/>
          </p:nvSpPr>
          <p:spPr>
            <a:xfrm>
              <a:off x="3840884" y="3691157"/>
              <a:ext cx="827359" cy="999864"/>
            </a:xfrm>
            <a:prstGeom prst="ellipse">
              <a:avLst/>
            </a:prstGeom>
            <a:solidFill>
              <a:srgbClr val="66829D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65;p17">
              <a:extLst>
                <a:ext uri="{FF2B5EF4-FFF2-40B4-BE49-F238E27FC236}">
                  <a16:creationId xmlns:a16="http://schemas.microsoft.com/office/drawing/2014/main" id="{6B34DE42-ECC4-9CBD-5C37-1714374683EF}"/>
                </a:ext>
              </a:extLst>
            </p:cNvPr>
            <p:cNvSpPr txBox="1"/>
            <p:nvPr/>
          </p:nvSpPr>
          <p:spPr>
            <a:xfrm>
              <a:off x="7411211" y="3904732"/>
              <a:ext cx="787279" cy="56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66;p17">
              <a:extLst>
                <a:ext uri="{FF2B5EF4-FFF2-40B4-BE49-F238E27FC236}">
                  <a16:creationId xmlns:a16="http://schemas.microsoft.com/office/drawing/2014/main" id="{69545906-A01C-5E49-7F04-447872068A6E}"/>
                </a:ext>
              </a:extLst>
            </p:cNvPr>
            <p:cNvSpPr txBox="1"/>
            <p:nvPr/>
          </p:nvSpPr>
          <p:spPr>
            <a:xfrm>
              <a:off x="5673951" y="5363879"/>
              <a:ext cx="787279" cy="56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67;p17">
              <a:extLst>
                <a:ext uri="{FF2B5EF4-FFF2-40B4-BE49-F238E27FC236}">
                  <a16:creationId xmlns:a16="http://schemas.microsoft.com/office/drawing/2014/main" id="{E6118ABD-1C30-8171-2865-56FEEAE8140B}"/>
                </a:ext>
              </a:extLst>
            </p:cNvPr>
            <p:cNvSpPr txBox="1"/>
            <p:nvPr/>
          </p:nvSpPr>
          <p:spPr>
            <a:xfrm>
              <a:off x="3861246" y="3908757"/>
              <a:ext cx="787279" cy="56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68;p17">
              <a:extLst>
                <a:ext uri="{FF2B5EF4-FFF2-40B4-BE49-F238E27FC236}">
                  <a16:creationId xmlns:a16="http://schemas.microsoft.com/office/drawing/2014/main" id="{AC5724A0-082E-9CF2-E355-187744BA361B}"/>
                </a:ext>
              </a:extLst>
            </p:cNvPr>
            <p:cNvSpPr txBox="1"/>
            <p:nvPr/>
          </p:nvSpPr>
          <p:spPr>
            <a:xfrm>
              <a:off x="4599808" y="1484579"/>
              <a:ext cx="787279" cy="56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69;p17">
              <a:extLst>
                <a:ext uri="{FF2B5EF4-FFF2-40B4-BE49-F238E27FC236}">
                  <a16:creationId xmlns:a16="http://schemas.microsoft.com/office/drawing/2014/main" id="{59FB5F22-A613-B994-90BF-49362810AC5B}"/>
                </a:ext>
              </a:extLst>
            </p:cNvPr>
            <p:cNvSpPr txBox="1"/>
            <p:nvPr/>
          </p:nvSpPr>
          <p:spPr>
            <a:xfrm>
              <a:off x="6699231" y="1484579"/>
              <a:ext cx="787279" cy="56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1080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570;p17">
              <a:extLst>
                <a:ext uri="{FF2B5EF4-FFF2-40B4-BE49-F238E27FC236}">
                  <a16:creationId xmlns:a16="http://schemas.microsoft.com/office/drawing/2014/main" id="{5A33DE71-DF40-8950-22C7-06429CE5C1CF}"/>
                </a:ext>
              </a:extLst>
            </p:cNvPr>
            <p:cNvGrpSpPr/>
            <p:nvPr/>
          </p:nvGrpSpPr>
          <p:grpSpPr>
            <a:xfrm>
              <a:off x="3932314" y="1200445"/>
              <a:ext cx="4182248" cy="4178132"/>
              <a:chOff x="4414489" y="1968550"/>
              <a:chExt cx="3531374" cy="3416016"/>
            </a:xfrm>
          </p:grpSpPr>
          <p:sp>
            <p:nvSpPr>
              <p:cNvPr id="36" name="Google Shape;571;p17">
                <a:extLst>
                  <a:ext uri="{FF2B5EF4-FFF2-40B4-BE49-F238E27FC236}">
                    <a16:creationId xmlns:a16="http://schemas.microsoft.com/office/drawing/2014/main" id="{587F35FB-5510-2B03-5778-DCEBB85120AB}"/>
                  </a:ext>
                </a:extLst>
              </p:cNvPr>
              <p:cNvSpPr/>
              <p:nvPr/>
            </p:nvSpPr>
            <p:spPr>
              <a:xfrm rot="6467176">
                <a:off x="5876128" y="3521444"/>
                <a:ext cx="2296902" cy="1117610"/>
              </a:xfrm>
              <a:custGeom>
                <a:avLst/>
                <a:gdLst/>
                <a:ahLst/>
                <a:cxnLst/>
                <a:rect l="l" t="t" r="r" b="b"/>
                <a:pathLst>
                  <a:path w="1820905" h="886002" extrusionOk="0">
                    <a:moveTo>
                      <a:pt x="1487905" y="0"/>
                    </a:moveTo>
                    <a:cubicBezTo>
                      <a:pt x="1671816" y="0"/>
                      <a:pt x="1820905" y="149089"/>
                      <a:pt x="1820905" y="333000"/>
                    </a:cubicBezTo>
                    <a:cubicBezTo>
                      <a:pt x="1820905" y="455345"/>
                      <a:pt x="1754927" y="562279"/>
                      <a:pt x="1655920" y="618991"/>
                    </a:cubicBezTo>
                    <a:cubicBezTo>
                      <a:pt x="1224876" y="966054"/>
                      <a:pt x="607086" y="977738"/>
                      <a:pt x="162534" y="636709"/>
                    </a:cubicBezTo>
                    <a:cubicBezTo>
                      <a:pt x="64903" y="579578"/>
                      <a:pt x="0" y="473393"/>
                      <a:pt x="0" y="352049"/>
                    </a:cubicBezTo>
                    <a:cubicBezTo>
                      <a:pt x="0" y="168138"/>
                      <a:pt x="149089" y="19049"/>
                      <a:pt x="333000" y="19049"/>
                    </a:cubicBezTo>
                    <a:cubicBezTo>
                      <a:pt x="424069" y="19049"/>
                      <a:pt x="506599" y="55606"/>
                      <a:pt x="566557" y="115007"/>
                    </a:cubicBezTo>
                    <a:cubicBezTo>
                      <a:pt x="782878" y="279376"/>
                      <a:pt x="1088282" y="260509"/>
                      <a:pt x="1283880" y="68827"/>
                    </a:cubicBezTo>
                    <a:lnTo>
                      <a:pt x="1285378" y="70356"/>
                    </a:lnTo>
                    <a:cubicBezTo>
                      <a:pt x="1340801" y="25843"/>
                      <a:pt x="1411335" y="0"/>
                      <a:pt x="1487905" y="0"/>
                    </a:cubicBezTo>
                    <a:close/>
                  </a:path>
                </a:pathLst>
              </a:custGeom>
              <a:solidFill>
                <a:srgbClr val="C4AAC1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572;p17">
                <a:extLst>
                  <a:ext uri="{FF2B5EF4-FFF2-40B4-BE49-F238E27FC236}">
                    <a16:creationId xmlns:a16="http://schemas.microsoft.com/office/drawing/2014/main" id="{15CB4FB1-2634-6864-252A-50A2823720D6}"/>
                  </a:ext>
                </a:extLst>
              </p:cNvPr>
              <p:cNvSpPr/>
              <p:nvPr/>
            </p:nvSpPr>
            <p:spPr>
              <a:xfrm rot="-10799497">
                <a:off x="5054332" y="4144172"/>
                <a:ext cx="2296903" cy="1117609"/>
              </a:xfrm>
              <a:custGeom>
                <a:avLst/>
                <a:gdLst/>
                <a:ahLst/>
                <a:cxnLst/>
                <a:rect l="l" t="t" r="r" b="b"/>
                <a:pathLst>
                  <a:path w="1820905" h="886002" extrusionOk="0">
                    <a:moveTo>
                      <a:pt x="1487905" y="0"/>
                    </a:moveTo>
                    <a:cubicBezTo>
                      <a:pt x="1671816" y="0"/>
                      <a:pt x="1820905" y="149089"/>
                      <a:pt x="1820905" y="333000"/>
                    </a:cubicBezTo>
                    <a:cubicBezTo>
                      <a:pt x="1820905" y="455345"/>
                      <a:pt x="1754927" y="562279"/>
                      <a:pt x="1655920" y="618991"/>
                    </a:cubicBezTo>
                    <a:cubicBezTo>
                      <a:pt x="1224876" y="966054"/>
                      <a:pt x="607086" y="977738"/>
                      <a:pt x="162534" y="636709"/>
                    </a:cubicBezTo>
                    <a:cubicBezTo>
                      <a:pt x="64903" y="579578"/>
                      <a:pt x="0" y="473393"/>
                      <a:pt x="0" y="352049"/>
                    </a:cubicBezTo>
                    <a:cubicBezTo>
                      <a:pt x="0" y="168138"/>
                      <a:pt x="149089" y="19049"/>
                      <a:pt x="333000" y="19049"/>
                    </a:cubicBezTo>
                    <a:cubicBezTo>
                      <a:pt x="424069" y="19049"/>
                      <a:pt x="506599" y="55606"/>
                      <a:pt x="566557" y="115007"/>
                    </a:cubicBezTo>
                    <a:cubicBezTo>
                      <a:pt x="782878" y="279376"/>
                      <a:pt x="1088282" y="260509"/>
                      <a:pt x="1283880" y="68827"/>
                    </a:cubicBezTo>
                    <a:lnTo>
                      <a:pt x="1285378" y="70356"/>
                    </a:lnTo>
                    <a:cubicBezTo>
                      <a:pt x="1340801" y="25843"/>
                      <a:pt x="1411335" y="0"/>
                      <a:pt x="1487905" y="0"/>
                    </a:cubicBezTo>
                    <a:close/>
                  </a:path>
                </a:pathLst>
              </a:custGeom>
              <a:solidFill>
                <a:srgbClr val="92638C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73;p17">
                <a:extLst>
                  <a:ext uri="{FF2B5EF4-FFF2-40B4-BE49-F238E27FC236}">
                    <a16:creationId xmlns:a16="http://schemas.microsoft.com/office/drawing/2014/main" id="{74E38630-759C-1B98-6E2B-9227492E9747}"/>
                  </a:ext>
                </a:extLst>
              </p:cNvPr>
              <p:cNvSpPr/>
              <p:nvPr/>
            </p:nvSpPr>
            <p:spPr>
              <a:xfrm rot="-6455488">
                <a:off x="4215057" y="3562130"/>
                <a:ext cx="2296902" cy="1117610"/>
              </a:xfrm>
              <a:custGeom>
                <a:avLst/>
                <a:gdLst/>
                <a:ahLst/>
                <a:cxnLst/>
                <a:rect l="l" t="t" r="r" b="b"/>
                <a:pathLst>
                  <a:path w="1820905" h="886002" extrusionOk="0">
                    <a:moveTo>
                      <a:pt x="1487905" y="0"/>
                    </a:moveTo>
                    <a:cubicBezTo>
                      <a:pt x="1671816" y="0"/>
                      <a:pt x="1820905" y="149089"/>
                      <a:pt x="1820905" y="333000"/>
                    </a:cubicBezTo>
                    <a:cubicBezTo>
                      <a:pt x="1820905" y="455345"/>
                      <a:pt x="1754927" y="562279"/>
                      <a:pt x="1655920" y="618991"/>
                    </a:cubicBezTo>
                    <a:cubicBezTo>
                      <a:pt x="1224876" y="966054"/>
                      <a:pt x="607086" y="977738"/>
                      <a:pt x="162534" y="636709"/>
                    </a:cubicBezTo>
                    <a:cubicBezTo>
                      <a:pt x="64903" y="579578"/>
                      <a:pt x="0" y="473393"/>
                      <a:pt x="0" y="352049"/>
                    </a:cubicBezTo>
                    <a:cubicBezTo>
                      <a:pt x="0" y="168138"/>
                      <a:pt x="149089" y="19049"/>
                      <a:pt x="333000" y="19049"/>
                    </a:cubicBezTo>
                    <a:cubicBezTo>
                      <a:pt x="424069" y="19049"/>
                      <a:pt x="506599" y="55606"/>
                      <a:pt x="566557" y="115007"/>
                    </a:cubicBezTo>
                    <a:cubicBezTo>
                      <a:pt x="782878" y="279376"/>
                      <a:pt x="1088282" y="260509"/>
                      <a:pt x="1283880" y="68827"/>
                    </a:cubicBezTo>
                    <a:lnTo>
                      <a:pt x="1285378" y="70356"/>
                    </a:lnTo>
                    <a:cubicBezTo>
                      <a:pt x="1340801" y="25843"/>
                      <a:pt x="1411335" y="0"/>
                      <a:pt x="1487905" y="0"/>
                    </a:cubicBezTo>
                    <a:close/>
                  </a:path>
                </a:pathLst>
              </a:custGeom>
              <a:solidFill>
                <a:srgbClr val="66829D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74;p17">
                <a:extLst>
                  <a:ext uri="{FF2B5EF4-FFF2-40B4-BE49-F238E27FC236}">
                    <a16:creationId xmlns:a16="http://schemas.microsoft.com/office/drawing/2014/main" id="{DAB37492-9EDB-3670-E077-AA2207883739}"/>
                  </a:ext>
                </a:extLst>
              </p:cNvPr>
              <p:cNvSpPr/>
              <p:nvPr/>
            </p:nvSpPr>
            <p:spPr>
              <a:xfrm rot="-2215049">
                <a:off x="4519880" y="2567602"/>
                <a:ext cx="2296902" cy="1117610"/>
              </a:xfrm>
              <a:custGeom>
                <a:avLst/>
                <a:gdLst/>
                <a:ahLst/>
                <a:cxnLst/>
                <a:rect l="l" t="t" r="r" b="b"/>
                <a:pathLst>
                  <a:path w="1820905" h="886002" extrusionOk="0">
                    <a:moveTo>
                      <a:pt x="1487905" y="0"/>
                    </a:moveTo>
                    <a:cubicBezTo>
                      <a:pt x="1671816" y="0"/>
                      <a:pt x="1820905" y="149089"/>
                      <a:pt x="1820905" y="333000"/>
                    </a:cubicBezTo>
                    <a:cubicBezTo>
                      <a:pt x="1820905" y="455345"/>
                      <a:pt x="1754927" y="562279"/>
                      <a:pt x="1655920" y="618991"/>
                    </a:cubicBezTo>
                    <a:cubicBezTo>
                      <a:pt x="1224876" y="966054"/>
                      <a:pt x="607086" y="977738"/>
                      <a:pt x="162534" y="636709"/>
                    </a:cubicBezTo>
                    <a:cubicBezTo>
                      <a:pt x="64903" y="579578"/>
                      <a:pt x="0" y="473393"/>
                      <a:pt x="0" y="352049"/>
                    </a:cubicBezTo>
                    <a:cubicBezTo>
                      <a:pt x="0" y="168138"/>
                      <a:pt x="149089" y="19049"/>
                      <a:pt x="333000" y="19049"/>
                    </a:cubicBezTo>
                    <a:cubicBezTo>
                      <a:pt x="424069" y="19049"/>
                      <a:pt x="506599" y="55606"/>
                      <a:pt x="566557" y="115007"/>
                    </a:cubicBezTo>
                    <a:cubicBezTo>
                      <a:pt x="782878" y="279376"/>
                      <a:pt x="1088282" y="260509"/>
                      <a:pt x="1283880" y="68827"/>
                    </a:cubicBezTo>
                    <a:lnTo>
                      <a:pt x="1285378" y="70356"/>
                    </a:lnTo>
                    <a:cubicBezTo>
                      <a:pt x="1340801" y="25843"/>
                      <a:pt x="1411335" y="0"/>
                      <a:pt x="1487905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575;p17">
                <a:extLst>
                  <a:ext uri="{FF2B5EF4-FFF2-40B4-BE49-F238E27FC236}">
                    <a16:creationId xmlns:a16="http://schemas.microsoft.com/office/drawing/2014/main" id="{7DC28B7F-C6B2-92EB-AD3D-727EDC4C9776}"/>
                  </a:ext>
                </a:extLst>
              </p:cNvPr>
              <p:cNvSpPr/>
              <p:nvPr/>
            </p:nvSpPr>
            <p:spPr>
              <a:xfrm rot="2183320">
                <a:off x="5541379" y="2540919"/>
                <a:ext cx="2296903" cy="1117609"/>
              </a:xfrm>
              <a:custGeom>
                <a:avLst/>
                <a:gdLst/>
                <a:ahLst/>
                <a:cxnLst/>
                <a:rect l="l" t="t" r="r" b="b"/>
                <a:pathLst>
                  <a:path w="1820905" h="886002" extrusionOk="0">
                    <a:moveTo>
                      <a:pt x="1487905" y="0"/>
                    </a:moveTo>
                    <a:cubicBezTo>
                      <a:pt x="1671816" y="0"/>
                      <a:pt x="1820905" y="149089"/>
                      <a:pt x="1820905" y="333000"/>
                    </a:cubicBezTo>
                    <a:cubicBezTo>
                      <a:pt x="1820905" y="455345"/>
                      <a:pt x="1754927" y="562279"/>
                      <a:pt x="1655920" y="618991"/>
                    </a:cubicBezTo>
                    <a:cubicBezTo>
                      <a:pt x="1224876" y="966054"/>
                      <a:pt x="607086" y="977738"/>
                      <a:pt x="162534" y="636709"/>
                    </a:cubicBezTo>
                    <a:cubicBezTo>
                      <a:pt x="64903" y="579578"/>
                      <a:pt x="0" y="473393"/>
                      <a:pt x="0" y="352049"/>
                    </a:cubicBezTo>
                    <a:cubicBezTo>
                      <a:pt x="0" y="168138"/>
                      <a:pt x="149089" y="19049"/>
                      <a:pt x="333000" y="19049"/>
                    </a:cubicBezTo>
                    <a:cubicBezTo>
                      <a:pt x="424069" y="19049"/>
                      <a:pt x="506599" y="55606"/>
                      <a:pt x="566557" y="115007"/>
                    </a:cubicBezTo>
                    <a:cubicBezTo>
                      <a:pt x="782878" y="279376"/>
                      <a:pt x="1088282" y="260509"/>
                      <a:pt x="1283880" y="68827"/>
                    </a:cubicBezTo>
                    <a:lnTo>
                      <a:pt x="1285378" y="70356"/>
                    </a:lnTo>
                    <a:cubicBezTo>
                      <a:pt x="1340801" y="25843"/>
                      <a:pt x="1411335" y="0"/>
                      <a:pt x="1487905" y="0"/>
                    </a:cubicBezTo>
                    <a:close/>
                  </a:path>
                </a:pathLst>
              </a:custGeom>
              <a:solidFill>
                <a:srgbClr val="66829D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76;p17">
                <a:extLst>
                  <a:ext uri="{FF2B5EF4-FFF2-40B4-BE49-F238E27FC236}">
                    <a16:creationId xmlns:a16="http://schemas.microsoft.com/office/drawing/2014/main" id="{38C8BB9B-7916-A1D0-91C9-55CB243273A9}"/>
                  </a:ext>
                </a:extLst>
              </p:cNvPr>
              <p:cNvSpPr/>
              <p:nvPr/>
            </p:nvSpPr>
            <p:spPr>
              <a:xfrm rot="6467176">
                <a:off x="7280527" y="3372781"/>
                <a:ext cx="161482" cy="161482"/>
              </a:xfrm>
              <a:prstGeom prst="flowChartConnector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77;p17">
                <a:extLst>
                  <a:ext uri="{FF2B5EF4-FFF2-40B4-BE49-F238E27FC236}">
                    <a16:creationId xmlns:a16="http://schemas.microsoft.com/office/drawing/2014/main" id="{A12FCABB-6842-6FFD-49C0-2EC68E95806B}"/>
                  </a:ext>
                </a:extLst>
              </p:cNvPr>
              <p:cNvSpPr/>
              <p:nvPr/>
            </p:nvSpPr>
            <p:spPr>
              <a:xfrm rot="6467176">
                <a:off x="6843163" y="4736130"/>
                <a:ext cx="161482" cy="161482"/>
              </a:xfrm>
              <a:prstGeom prst="flowChartConnector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578;p17">
                <a:extLst>
                  <a:ext uri="{FF2B5EF4-FFF2-40B4-BE49-F238E27FC236}">
                    <a16:creationId xmlns:a16="http://schemas.microsoft.com/office/drawing/2014/main" id="{90288735-0259-1A1D-6213-5A696521B5F6}"/>
                  </a:ext>
                </a:extLst>
              </p:cNvPr>
              <p:cNvSpPr/>
              <p:nvPr/>
            </p:nvSpPr>
            <p:spPr>
              <a:xfrm rot="6467176">
                <a:off x="5400944" y="4773839"/>
                <a:ext cx="161482" cy="161482"/>
              </a:xfrm>
              <a:prstGeom prst="flowChartConnector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79;p17">
                <a:extLst>
                  <a:ext uri="{FF2B5EF4-FFF2-40B4-BE49-F238E27FC236}">
                    <a16:creationId xmlns:a16="http://schemas.microsoft.com/office/drawing/2014/main" id="{8593200E-E917-B3F0-DD87-68CC75B2CAFE}"/>
                  </a:ext>
                </a:extLst>
              </p:cNvPr>
              <p:cNvSpPr/>
              <p:nvPr/>
            </p:nvSpPr>
            <p:spPr>
              <a:xfrm rot="6467176">
                <a:off x="4973810" y="3396591"/>
                <a:ext cx="161482" cy="161482"/>
              </a:xfrm>
              <a:prstGeom prst="flowChartConnector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580;p17">
                <a:extLst>
                  <a:ext uri="{FF2B5EF4-FFF2-40B4-BE49-F238E27FC236}">
                    <a16:creationId xmlns:a16="http://schemas.microsoft.com/office/drawing/2014/main" id="{45FD950D-6943-1DF8-550F-B5BB9F4F2F92}"/>
                  </a:ext>
                </a:extLst>
              </p:cNvPr>
              <p:cNvSpPr/>
              <p:nvPr/>
            </p:nvSpPr>
            <p:spPr>
              <a:xfrm rot="6467176">
                <a:off x="6115355" y="2546875"/>
                <a:ext cx="161482" cy="161482"/>
              </a:xfrm>
              <a:prstGeom prst="flowChartConnector">
                <a:avLst/>
              </a:prstGeom>
              <a:solidFill>
                <a:schemeClr val="lt1">
                  <a:alpha val="4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81;p17">
                <a:extLst>
                  <a:ext uri="{FF2B5EF4-FFF2-40B4-BE49-F238E27FC236}">
                    <a16:creationId xmlns:a16="http://schemas.microsoft.com/office/drawing/2014/main" id="{E75AFF10-B4B4-C594-6017-686375DCA20A}"/>
                  </a:ext>
                </a:extLst>
              </p:cNvPr>
              <p:cNvSpPr/>
              <p:nvPr/>
            </p:nvSpPr>
            <p:spPr>
              <a:xfrm rot="6467176">
                <a:off x="5006026" y="2796973"/>
                <a:ext cx="2177677" cy="2057720"/>
              </a:xfrm>
              <a:custGeom>
                <a:avLst/>
                <a:gdLst/>
                <a:ahLst/>
                <a:cxnLst/>
                <a:rect l="l" t="t" r="r" b="b"/>
                <a:pathLst>
                  <a:path w="1726387" h="1631289" extrusionOk="0">
                    <a:moveTo>
                      <a:pt x="299923" y="0"/>
                    </a:moveTo>
                    <a:cubicBezTo>
                      <a:pt x="631545" y="175565"/>
                      <a:pt x="1021689" y="182880"/>
                      <a:pt x="1360627" y="0"/>
                    </a:cubicBezTo>
                    <a:cubicBezTo>
                      <a:pt x="1285037" y="373074"/>
                      <a:pt x="1363065" y="775412"/>
                      <a:pt x="1726387" y="1031443"/>
                    </a:cubicBezTo>
                    <a:cubicBezTo>
                      <a:pt x="1299667" y="1011936"/>
                      <a:pt x="989990" y="1219199"/>
                      <a:pt x="863193" y="1631289"/>
                    </a:cubicBezTo>
                    <a:cubicBezTo>
                      <a:pt x="772972" y="1211885"/>
                      <a:pt x="404774" y="1026566"/>
                      <a:pt x="0" y="1009497"/>
                    </a:cubicBezTo>
                    <a:cubicBezTo>
                      <a:pt x="319430" y="782726"/>
                      <a:pt x="390144" y="409651"/>
                      <a:pt x="299923" y="0"/>
                    </a:cubicBezTo>
                    <a:close/>
                  </a:path>
                </a:pathLst>
              </a:custGeom>
              <a:solidFill>
                <a:schemeClr val="lt1">
                  <a:alpha val="0"/>
                </a:schemeClr>
              </a:solidFill>
              <a:ln w="12700" cap="flat" cmpd="sng">
                <a:solidFill>
                  <a:schemeClr val="lt1">
                    <a:alpha val="49803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7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" name="Google Shape;582;p17">
            <a:extLst>
              <a:ext uri="{FF2B5EF4-FFF2-40B4-BE49-F238E27FC236}">
                <a16:creationId xmlns:a16="http://schemas.microsoft.com/office/drawing/2014/main" id="{22B608CE-6D29-652E-1367-0DBE412B4BC6}"/>
              </a:ext>
            </a:extLst>
          </p:cNvPr>
          <p:cNvGrpSpPr/>
          <p:nvPr/>
        </p:nvGrpSpPr>
        <p:grpSpPr>
          <a:xfrm>
            <a:off x="110434" y="3393504"/>
            <a:ext cx="3732898" cy="2293797"/>
            <a:chOff x="541522" y="4673071"/>
            <a:chExt cx="1870237" cy="1875396"/>
          </a:xfrm>
        </p:grpSpPr>
        <p:sp>
          <p:nvSpPr>
            <p:cNvPr id="34" name="Google Shape;583;p17">
              <a:extLst>
                <a:ext uri="{FF2B5EF4-FFF2-40B4-BE49-F238E27FC236}">
                  <a16:creationId xmlns:a16="http://schemas.microsoft.com/office/drawing/2014/main" id="{4CD88F88-7478-5522-E2EC-A58DACC52947}"/>
                </a:ext>
              </a:extLst>
            </p:cNvPr>
            <p:cNvSpPr txBox="1"/>
            <p:nvPr/>
          </p:nvSpPr>
          <p:spPr>
            <a:xfrm>
              <a:off x="544497" y="4673071"/>
              <a:ext cx="1867262" cy="251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829D"/>
                </a:buClr>
                <a:buSzPts val="1400"/>
                <a:buFont typeface="Arial"/>
                <a:buNone/>
              </a:pPr>
              <a:r>
                <a:rPr lang="ro-RO" sz="1400" b="1" dirty="0">
                  <a:solidFill>
                    <a:srgbClr val="66829D"/>
                  </a:solidFill>
                  <a:latin typeface="Arial"/>
                  <a:ea typeface="Arial"/>
                  <a:cs typeface="Arial"/>
                  <a:sym typeface="Arial"/>
                </a:rPr>
                <a:t>3. </a:t>
              </a:r>
              <a:r>
                <a:rPr lang="en-US" sz="1400" b="1" dirty="0">
                  <a:solidFill>
                    <a:srgbClr val="66829D"/>
                  </a:solidFill>
                  <a:latin typeface="Arial"/>
                  <a:ea typeface="Arial"/>
                  <a:cs typeface="Arial"/>
                  <a:sym typeface="Arial"/>
                </a:rPr>
                <a:t>University</a:t>
              </a:r>
              <a:r>
                <a:rPr lang="ro-RO" sz="1400" b="1" dirty="0">
                  <a:solidFill>
                    <a:srgbClr val="66829D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1400" b="1" dirty="0">
                  <a:solidFill>
                    <a:srgbClr val="66829D"/>
                  </a:solidFill>
                  <a:latin typeface="Arial"/>
                  <a:ea typeface="Arial"/>
                  <a:cs typeface="Arial"/>
                  <a:sym typeface="Arial"/>
                </a:rPr>
                <a:t>Classroom</a:t>
              </a:r>
              <a:endParaRPr sz="1400" b="1" i="0" u="none" strike="noStrike" cap="none" dirty="0">
                <a:solidFill>
                  <a:srgbClr val="6682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84;p17">
              <a:extLst>
                <a:ext uri="{FF2B5EF4-FFF2-40B4-BE49-F238E27FC236}">
                  <a16:creationId xmlns:a16="http://schemas.microsoft.com/office/drawing/2014/main" id="{2B299EC8-C782-E323-A341-4CFEC3AEF702}"/>
                </a:ext>
              </a:extLst>
            </p:cNvPr>
            <p:cNvSpPr txBox="1"/>
            <p:nvPr/>
          </p:nvSpPr>
          <p:spPr>
            <a:xfrm>
              <a:off x="541522" y="4887699"/>
              <a:ext cx="1867262" cy="1660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Support in identifying a school, based on competencies and personal and professional profile</a:t>
              </a:r>
            </a:p>
            <a:p>
              <a:pPr marL="171450" marR="0" lvl="0" indent="-1714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Anticipate and provide solutions for risk factors (financial, social, familial, vocational, etc.)</a:t>
              </a:r>
            </a:p>
            <a:p>
              <a:pPr marL="171450" marR="0" lvl="0" indent="-1714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Build an individualized professional profile, with development stages, based on needs and expectations</a:t>
              </a:r>
            </a:p>
          </p:txBody>
        </p:sp>
      </p:grpSp>
      <p:grpSp>
        <p:nvGrpSpPr>
          <p:cNvPr id="22" name="Google Shape;585;p17">
            <a:extLst>
              <a:ext uri="{FF2B5EF4-FFF2-40B4-BE49-F238E27FC236}">
                <a16:creationId xmlns:a16="http://schemas.microsoft.com/office/drawing/2014/main" id="{37AD30FF-2439-4B39-1FDC-A3A74758FA63}"/>
              </a:ext>
            </a:extLst>
          </p:cNvPr>
          <p:cNvGrpSpPr/>
          <p:nvPr/>
        </p:nvGrpSpPr>
        <p:grpSpPr>
          <a:xfrm>
            <a:off x="186765" y="1144630"/>
            <a:ext cx="4355242" cy="1647467"/>
            <a:chOff x="191710" y="4673070"/>
            <a:chExt cx="2274921" cy="1346960"/>
          </a:xfrm>
        </p:grpSpPr>
        <p:sp>
          <p:nvSpPr>
            <p:cNvPr id="32" name="Google Shape;586;p17">
              <a:extLst>
                <a:ext uri="{FF2B5EF4-FFF2-40B4-BE49-F238E27FC236}">
                  <a16:creationId xmlns:a16="http://schemas.microsoft.com/office/drawing/2014/main" id="{446A35F8-9693-A464-CF3A-37982DF7F1DD}"/>
                </a:ext>
              </a:extLst>
            </p:cNvPr>
            <p:cNvSpPr txBox="1"/>
            <p:nvPr/>
          </p:nvSpPr>
          <p:spPr>
            <a:xfrm>
              <a:off x="194686" y="4673070"/>
              <a:ext cx="2217073" cy="251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FB1C0"/>
                </a:buClr>
                <a:buSzPts val="1400"/>
                <a:buFont typeface="Arial"/>
                <a:buNone/>
              </a:pPr>
              <a:r>
                <a:rPr lang="ro-RO" sz="1400" b="1" i="0" u="none" strike="noStrike" cap="none" dirty="0">
                  <a:solidFill>
                    <a:srgbClr val="8FB1C0"/>
                  </a:solidFill>
                  <a:latin typeface="Arial"/>
                  <a:ea typeface="Arial"/>
                  <a:cs typeface="Arial"/>
                  <a:sym typeface="Arial"/>
                </a:rPr>
                <a:t>4. </a:t>
              </a:r>
              <a:r>
                <a:rPr lang="en-US" sz="1400" b="1" i="0" u="none" strike="noStrike" cap="none" dirty="0">
                  <a:solidFill>
                    <a:srgbClr val="8FB1C0"/>
                  </a:solidFill>
                  <a:latin typeface="Arial"/>
                  <a:ea typeface="Arial"/>
                  <a:cs typeface="Arial"/>
                  <a:sym typeface="Arial"/>
                </a:rPr>
                <a:t>Classroom</a:t>
              </a:r>
              <a:r>
                <a:rPr lang="ro-RO" sz="1400" b="1" i="0" u="none" strike="noStrike" cap="none" dirty="0">
                  <a:solidFill>
                    <a:srgbClr val="8FB1C0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1400" b="1" i="0" u="none" strike="noStrike" cap="none" dirty="0">
                  <a:solidFill>
                    <a:srgbClr val="8FB1C0"/>
                  </a:solidFill>
                  <a:latin typeface="Arial"/>
                  <a:ea typeface="Arial"/>
                  <a:cs typeface="Arial"/>
                  <a:sym typeface="Arial"/>
                </a:rPr>
                <a:t>Mentorship</a:t>
              </a:r>
              <a:endParaRPr sz="1400" b="1" i="0" u="none" strike="noStrike" cap="none" dirty="0">
                <a:solidFill>
                  <a:srgbClr val="8FB1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87;p17">
              <a:extLst>
                <a:ext uri="{FF2B5EF4-FFF2-40B4-BE49-F238E27FC236}">
                  <a16:creationId xmlns:a16="http://schemas.microsoft.com/office/drawing/2014/main" id="{189F6F9E-902A-D5C9-788C-F54787A007DD}"/>
                </a:ext>
              </a:extLst>
            </p:cNvPr>
            <p:cNvSpPr txBox="1"/>
            <p:nvPr/>
          </p:nvSpPr>
          <p:spPr>
            <a:xfrm>
              <a:off x="191710" y="4887699"/>
              <a:ext cx="2274921" cy="1132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Identify the suitable mentor(s), based on the teacher’s personal and professional profile</a:t>
              </a:r>
            </a:p>
            <a:p>
              <a:pPr marL="171450" marR="0" lvl="0" indent="-1714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Create support and cooperation groups at school and field of study levels</a:t>
              </a:r>
            </a:p>
            <a:p>
              <a:pPr marL="171450" marR="0" lvl="0" indent="-1714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Solve crisis moments at school level and among teachers</a:t>
              </a:r>
            </a:p>
          </p:txBody>
        </p:sp>
      </p:grpSp>
      <p:grpSp>
        <p:nvGrpSpPr>
          <p:cNvPr id="23" name="Google Shape;588;p17">
            <a:extLst>
              <a:ext uri="{FF2B5EF4-FFF2-40B4-BE49-F238E27FC236}">
                <a16:creationId xmlns:a16="http://schemas.microsoft.com/office/drawing/2014/main" id="{356EEE81-839C-FD91-D23C-C82EE842F343}"/>
              </a:ext>
            </a:extLst>
          </p:cNvPr>
          <p:cNvGrpSpPr/>
          <p:nvPr/>
        </p:nvGrpSpPr>
        <p:grpSpPr>
          <a:xfrm>
            <a:off x="8248029" y="3625695"/>
            <a:ext cx="3806050" cy="1647466"/>
            <a:chOff x="680593" y="4483184"/>
            <a:chExt cx="1904187" cy="1346959"/>
          </a:xfrm>
        </p:grpSpPr>
        <p:sp>
          <p:nvSpPr>
            <p:cNvPr id="30" name="Google Shape;589;p17">
              <a:extLst>
                <a:ext uri="{FF2B5EF4-FFF2-40B4-BE49-F238E27FC236}">
                  <a16:creationId xmlns:a16="http://schemas.microsoft.com/office/drawing/2014/main" id="{7ED6E6CB-EE51-AAA0-E318-544F166972F8}"/>
                </a:ext>
              </a:extLst>
            </p:cNvPr>
            <p:cNvSpPr txBox="1"/>
            <p:nvPr/>
          </p:nvSpPr>
          <p:spPr>
            <a:xfrm>
              <a:off x="683568" y="4483184"/>
              <a:ext cx="1728191" cy="251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4AAC1"/>
                </a:buClr>
                <a:buSzPts val="1400"/>
                <a:buFont typeface="Arial"/>
                <a:buNone/>
              </a:pPr>
              <a:r>
                <a:rPr lang="ro-RO" sz="1400" b="1" dirty="0">
                  <a:solidFill>
                    <a:srgbClr val="C4AAC1"/>
                  </a:solidFill>
                  <a:latin typeface="Arial"/>
                  <a:ea typeface="Arial"/>
                  <a:cs typeface="Arial"/>
                  <a:sym typeface="Arial"/>
                </a:rPr>
                <a:t>1. </a:t>
              </a:r>
              <a:r>
                <a:rPr lang="en-US" sz="1400" b="1" dirty="0">
                  <a:solidFill>
                    <a:srgbClr val="C4AAC1"/>
                  </a:solidFill>
                  <a:latin typeface="Arial"/>
                  <a:ea typeface="Arial"/>
                  <a:cs typeface="Arial"/>
                  <a:sym typeface="Arial"/>
                </a:rPr>
                <a:t>Secondary education</a:t>
              </a:r>
              <a:r>
                <a:rPr lang="ro-RO" sz="1400" b="1" dirty="0">
                  <a:solidFill>
                    <a:srgbClr val="C4AAC1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1400" b="1" dirty="0">
                  <a:solidFill>
                    <a:srgbClr val="C4AAC1"/>
                  </a:solidFill>
                  <a:latin typeface="Arial"/>
                  <a:ea typeface="Arial"/>
                  <a:cs typeface="Arial"/>
                  <a:sym typeface="Arial"/>
                </a:rPr>
                <a:t>University</a:t>
              </a:r>
              <a:endParaRPr sz="1400" b="1" i="0" u="none" strike="noStrike" cap="none" dirty="0">
                <a:solidFill>
                  <a:srgbClr val="C4AAC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90;p17">
              <a:extLst>
                <a:ext uri="{FF2B5EF4-FFF2-40B4-BE49-F238E27FC236}">
                  <a16:creationId xmlns:a16="http://schemas.microsoft.com/office/drawing/2014/main" id="{8E9E8F08-7254-53F5-E6AC-94058F5F4EB0}"/>
                </a:ext>
              </a:extLst>
            </p:cNvPr>
            <p:cNvSpPr txBox="1"/>
            <p:nvPr/>
          </p:nvSpPr>
          <p:spPr>
            <a:xfrm>
              <a:off x="680593" y="4697812"/>
              <a:ext cx="1904187" cy="1132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Need for career counseling and guidance towards teaching careers</a:t>
              </a: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Get familiar with the “job” and connected professional opportunities</a:t>
              </a: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Reduce fake information impact and misconceptions</a:t>
              </a:r>
            </a:p>
          </p:txBody>
        </p:sp>
      </p:grpSp>
      <p:grpSp>
        <p:nvGrpSpPr>
          <p:cNvPr id="24" name="Google Shape;591;p17">
            <a:extLst>
              <a:ext uri="{FF2B5EF4-FFF2-40B4-BE49-F238E27FC236}">
                <a16:creationId xmlns:a16="http://schemas.microsoft.com/office/drawing/2014/main" id="{5A6DC856-01FA-3B9C-18C2-4AF2E984BA6F}"/>
              </a:ext>
            </a:extLst>
          </p:cNvPr>
          <p:cNvGrpSpPr/>
          <p:nvPr/>
        </p:nvGrpSpPr>
        <p:grpSpPr>
          <a:xfrm>
            <a:off x="7836256" y="954692"/>
            <a:ext cx="4168980" cy="2509240"/>
            <a:chOff x="680592" y="4673071"/>
            <a:chExt cx="2372300" cy="2051541"/>
          </a:xfrm>
        </p:grpSpPr>
        <p:sp>
          <p:nvSpPr>
            <p:cNvPr id="28" name="Google Shape;592;p17">
              <a:extLst>
                <a:ext uri="{FF2B5EF4-FFF2-40B4-BE49-F238E27FC236}">
                  <a16:creationId xmlns:a16="http://schemas.microsoft.com/office/drawing/2014/main" id="{E33531E3-B0EC-241B-6866-61F79CC3BAB4}"/>
                </a:ext>
              </a:extLst>
            </p:cNvPr>
            <p:cNvSpPr txBox="1"/>
            <p:nvPr/>
          </p:nvSpPr>
          <p:spPr>
            <a:xfrm>
              <a:off x="683568" y="4673071"/>
              <a:ext cx="2193535" cy="251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829D"/>
                </a:buClr>
                <a:buSzPts val="1400"/>
                <a:buFont typeface="Arial"/>
                <a:buNone/>
              </a:pPr>
              <a:r>
                <a:rPr lang="ro-RO" sz="1400" b="1" i="0" u="none" strike="noStrike" cap="none" dirty="0">
                  <a:solidFill>
                    <a:srgbClr val="66829D"/>
                  </a:solidFill>
                  <a:latin typeface="Arial"/>
                  <a:ea typeface="Arial"/>
                  <a:cs typeface="Arial"/>
                  <a:sym typeface="Arial"/>
                </a:rPr>
                <a:t>5. </a:t>
              </a:r>
              <a:r>
                <a:rPr lang="ro-RO" sz="1400" b="1" i="0" u="none" strike="noStrike" cap="none" dirty="0" err="1">
                  <a:solidFill>
                    <a:srgbClr val="66829D"/>
                  </a:solidFill>
                  <a:latin typeface="Arial"/>
                  <a:ea typeface="Arial"/>
                  <a:cs typeface="Arial"/>
                  <a:sym typeface="Arial"/>
                </a:rPr>
                <a:t>Class</a:t>
              </a:r>
              <a:r>
                <a:rPr lang="en-US" sz="1400" b="1" i="0" u="none" strike="noStrike" cap="none" dirty="0">
                  <a:solidFill>
                    <a:srgbClr val="66829D"/>
                  </a:solidFill>
                  <a:latin typeface="Arial"/>
                  <a:ea typeface="Arial"/>
                  <a:cs typeface="Arial"/>
                  <a:sym typeface="Arial"/>
                </a:rPr>
                <a:t>room</a:t>
              </a:r>
              <a:r>
                <a:rPr lang="ro-RO" sz="1400" b="1" i="0" u="none" strike="noStrike" cap="none" dirty="0">
                  <a:solidFill>
                    <a:srgbClr val="66829D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ro-RO" sz="1400" b="1" i="0" u="none" strike="noStrike" cap="none" dirty="0" err="1">
                  <a:solidFill>
                    <a:srgbClr val="66829D"/>
                  </a:solidFill>
                  <a:latin typeface="Arial"/>
                  <a:ea typeface="Arial"/>
                  <a:cs typeface="Arial"/>
                  <a:sym typeface="Arial"/>
                </a:rPr>
                <a:t>Continuous</a:t>
              </a:r>
              <a:r>
                <a:rPr lang="ro-RO" sz="1400" b="1" i="0" u="none" strike="noStrike" cap="none" dirty="0">
                  <a:solidFill>
                    <a:srgbClr val="66829D"/>
                  </a:solidFill>
                  <a:latin typeface="Arial"/>
                  <a:ea typeface="Arial"/>
                  <a:cs typeface="Arial"/>
                  <a:sym typeface="Arial"/>
                </a:rPr>
                <a:t> training</a:t>
              </a:r>
              <a:endParaRPr sz="1400" b="1" i="0" u="none" strike="noStrike" cap="none" dirty="0">
                <a:solidFill>
                  <a:srgbClr val="6682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93;p17">
              <a:extLst>
                <a:ext uri="{FF2B5EF4-FFF2-40B4-BE49-F238E27FC236}">
                  <a16:creationId xmlns:a16="http://schemas.microsoft.com/office/drawing/2014/main" id="{3B949CA4-2B47-AE6F-DE95-1F564088182C}"/>
                </a:ext>
              </a:extLst>
            </p:cNvPr>
            <p:cNvSpPr txBox="1"/>
            <p:nvPr/>
          </p:nvSpPr>
          <p:spPr>
            <a:xfrm>
              <a:off x="680592" y="4887699"/>
              <a:ext cx="2372300" cy="1836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ro-RO" sz="1400" b="0" i="0" u="none" strike="noStrike" cap="none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Updating</a:t>
              </a:r>
              <a:r>
                <a:rPr lang="ro-RO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personal </a:t>
              </a:r>
              <a:r>
                <a:rPr lang="ro-RO" sz="1400" b="0" i="0" u="none" strike="noStrike" cap="none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and</a:t>
              </a:r>
              <a:r>
                <a:rPr lang="ro-RO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o-RO" sz="1400" b="0" i="0" u="none" strike="noStrike" cap="none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professional</a:t>
              </a:r>
              <a:r>
                <a:rPr lang="ro-RO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o-RO" sz="1400" b="0" i="0" u="none" strike="noStrike" cap="none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profile</a:t>
              </a:r>
              <a:r>
                <a:rPr lang="ro-RO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o-RO" sz="1400" b="0" i="0" u="none" strike="noStrike" cap="none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with</a:t>
              </a:r>
              <a:r>
                <a:rPr lang="ro-RO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o-RO" sz="1400" b="0" i="0" u="none" strike="noStrike" cap="none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continuous</a:t>
              </a:r>
              <a:r>
                <a:rPr lang="ro-RO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training </a:t>
              </a:r>
              <a:r>
                <a:rPr lang="ro-RO" sz="1400" b="0" i="0" u="none" strike="noStrike" cap="none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pathways</a:t>
              </a:r>
              <a:r>
                <a:rPr lang="ro-RO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o-RO" sz="1400" b="0" i="0" u="none" strike="noStrike" cap="none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linked</a:t>
              </a:r>
              <a:r>
                <a:rPr lang="ro-RO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o-RO" sz="1400" b="0" i="0" u="none" strike="noStrike" cap="none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with</a:t>
              </a:r>
              <a:r>
                <a:rPr lang="ro-RO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o-RO" sz="1400" b="0" i="0" u="none" strike="noStrike" cap="none" dirty="0" err="1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teachers</a:t>
              </a:r>
              <a:r>
                <a:rPr lang="en-US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’ specific needs</a:t>
              </a: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Identifying associate risks (</a:t>
              </a:r>
              <a:r>
                <a:rPr lang="en-US" sz="14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financial, psycho-emotional, familial, etc.) that can negatively impact the teacher’s participation to continuous training</a:t>
              </a: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b="0" i="0" u="none" strike="noStrike" cap="none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Ensure a high relevance level </a:t>
              </a:r>
              <a:r>
                <a:rPr lang="en-US" sz="14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of the training portfolio, according to the professional needs and the realities “at ground level”</a:t>
              </a:r>
              <a:endParaRPr lang="ro-RO" sz="1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594;p17">
            <a:extLst>
              <a:ext uri="{FF2B5EF4-FFF2-40B4-BE49-F238E27FC236}">
                <a16:creationId xmlns:a16="http://schemas.microsoft.com/office/drawing/2014/main" id="{B86CED76-2080-345F-F3A7-77B588ECDB81}"/>
              </a:ext>
            </a:extLst>
          </p:cNvPr>
          <p:cNvGrpSpPr/>
          <p:nvPr/>
        </p:nvGrpSpPr>
        <p:grpSpPr>
          <a:xfrm>
            <a:off x="6530439" y="5329321"/>
            <a:ext cx="5399640" cy="1001136"/>
            <a:chOff x="680593" y="4673070"/>
            <a:chExt cx="2673073" cy="818523"/>
          </a:xfrm>
        </p:grpSpPr>
        <p:sp>
          <p:nvSpPr>
            <p:cNvPr id="26" name="Google Shape;595;p17">
              <a:extLst>
                <a:ext uri="{FF2B5EF4-FFF2-40B4-BE49-F238E27FC236}">
                  <a16:creationId xmlns:a16="http://schemas.microsoft.com/office/drawing/2014/main" id="{288DFAA3-9CCB-BF7E-D4D2-020B6A7DB11C}"/>
                </a:ext>
              </a:extLst>
            </p:cNvPr>
            <p:cNvSpPr txBox="1"/>
            <p:nvPr/>
          </p:nvSpPr>
          <p:spPr>
            <a:xfrm>
              <a:off x="683568" y="4673070"/>
              <a:ext cx="1728191" cy="251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638C"/>
                </a:buClr>
                <a:buSzPts val="1400"/>
                <a:buFont typeface="Arial"/>
                <a:buNone/>
              </a:pPr>
              <a:r>
                <a:rPr lang="ro-RO" sz="1400" b="1" i="0" u="none" strike="noStrike" cap="none" dirty="0">
                  <a:solidFill>
                    <a:srgbClr val="92638C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lang="en-US" sz="1400" b="1" i="0" u="none" strike="noStrike" cap="none" dirty="0">
                  <a:solidFill>
                    <a:srgbClr val="92638C"/>
                  </a:solidFill>
                  <a:latin typeface="Arial"/>
                  <a:ea typeface="Arial"/>
                  <a:cs typeface="Arial"/>
                  <a:sym typeface="Arial"/>
                </a:rPr>
                <a:t>Bachelor</a:t>
              </a:r>
              <a:r>
                <a:rPr lang="ro-RO" sz="1400" b="1" dirty="0">
                  <a:solidFill>
                    <a:srgbClr val="92638C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sz="1400" b="1" dirty="0">
                  <a:solidFill>
                    <a:srgbClr val="92638C"/>
                  </a:solidFill>
                  <a:latin typeface="Arial"/>
                  <a:ea typeface="Arial"/>
                  <a:cs typeface="Arial"/>
                  <a:sym typeface="Arial"/>
                </a:rPr>
                <a:t>Master</a:t>
              </a:r>
              <a:endParaRPr sz="1400" b="1" i="0" u="none" strike="noStrike" cap="none" dirty="0">
                <a:solidFill>
                  <a:srgbClr val="9263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96;p17">
              <a:extLst>
                <a:ext uri="{FF2B5EF4-FFF2-40B4-BE49-F238E27FC236}">
                  <a16:creationId xmlns:a16="http://schemas.microsoft.com/office/drawing/2014/main" id="{446AF0E7-8FEA-CAA4-73B2-58DFA2574F99}"/>
                </a:ext>
              </a:extLst>
            </p:cNvPr>
            <p:cNvSpPr txBox="1"/>
            <p:nvPr/>
          </p:nvSpPr>
          <p:spPr>
            <a:xfrm>
              <a:off x="680593" y="4887699"/>
              <a:ext cx="2673073" cy="603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Anticipate and prevent dropouts among students</a:t>
              </a: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Align training on transparent and clear goals</a:t>
              </a:r>
            </a:p>
            <a:p>
              <a:pPr marL="171450" marR="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Support, empathize, guide, council students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2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EFEEA9-A8B8-F16D-40FD-043DE87278B2}"/>
              </a:ext>
            </a:extLst>
          </p:cNvPr>
          <p:cNvSpPr/>
          <p:nvPr/>
        </p:nvSpPr>
        <p:spPr>
          <a:xfrm>
            <a:off x="5365269" y="422528"/>
            <a:ext cx="6807914" cy="1091234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New EMCC Global definition of Mentoring, 2023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4B1F7C5-9A3B-52F4-05D7-078E0954460C}"/>
              </a:ext>
            </a:extLst>
          </p:cNvPr>
          <p:cNvSpPr/>
          <p:nvPr/>
        </p:nvSpPr>
        <p:spPr>
          <a:xfrm>
            <a:off x="1639613" y="2939807"/>
            <a:ext cx="10195035" cy="2950048"/>
          </a:xfrm>
          <a:prstGeom prst="rect">
            <a:avLst/>
          </a:prstGeom>
          <a:solidFill>
            <a:srgbClr val="BFD9E3"/>
          </a:solidFill>
          <a:ln>
            <a:solidFill>
              <a:srgbClr val="BFD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„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Is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a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learning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relationship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involving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sharing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of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skills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knowledge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and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expertise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between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a mentor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and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mentee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through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developmental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conversation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experience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sharing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and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role modelling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sz="2400" dirty="0">
              <a:solidFill>
                <a:srgbClr val="006790"/>
              </a:solidFill>
              <a:latin typeface="verdana" panose="020B0604030504040204" pitchFamily="34" charset="0"/>
            </a:endParaRPr>
          </a:p>
          <a:p>
            <a:pPr algn="just"/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The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relationship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may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cover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a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wide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variety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of context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and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is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an inclusive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two-way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partnership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for 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mutual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learning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that</a:t>
            </a:r>
            <a:r>
              <a:rPr lang="ro-RO" sz="2400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value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o-RO" sz="2400" b="1" i="0" dirty="0" err="1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differences</a:t>
            </a:r>
            <a:r>
              <a:rPr lang="en-US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.</a:t>
            </a:r>
            <a:r>
              <a:rPr lang="ro-RO" sz="2400" b="1" i="0" dirty="0">
                <a:solidFill>
                  <a:srgbClr val="006790"/>
                </a:solidFill>
                <a:effectLst/>
                <a:latin typeface="verdana" panose="020B0604030504040204" pitchFamily="34" charset="0"/>
              </a:rPr>
              <a:t>”</a:t>
            </a:r>
            <a:endParaRPr lang="ro-RO" sz="2400" b="1" dirty="0">
              <a:solidFill>
                <a:srgbClr val="006790"/>
              </a:solidFill>
            </a:endParaRPr>
          </a:p>
        </p:txBody>
      </p:sp>
      <p:sp>
        <p:nvSpPr>
          <p:cNvPr id="11" name="Flowchart: Alternate Process 3">
            <a:extLst>
              <a:ext uri="{FF2B5EF4-FFF2-40B4-BE49-F238E27FC236}">
                <a16:creationId xmlns:a16="http://schemas.microsoft.com/office/drawing/2014/main" id="{0B6A4406-3029-048E-F664-B2A45B7863BE}"/>
              </a:ext>
            </a:extLst>
          </p:cNvPr>
          <p:cNvSpPr/>
          <p:nvPr/>
        </p:nvSpPr>
        <p:spPr>
          <a:xfrm>
            <a:off x="10161528" y="6312236"/>
            <a:ext cx="1831907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6790"/>
                </a:solidFill>
              </a:rPr>
              <a:t>Kucin</a:t>
            </a:r>
            <a:r>
              <a:rPr lang="ro-RO" b="1" dirty="0">
                <a:solidFill>
                  <a:srgbClr val="006790"/>
                </a:solidFill>
              </a:rPr>
              <a:t>, 2023</a:t>
            </a:r>
            <a:endParaRPr lang="en-GB" b="1" dirty="0">
              <a:solidFill>
                <a:srgbClr val="006790"/>
              </a:solidFill>
            </a:endParaRP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8FEA8E0C-5A03-C080-F7DC-E8624A4E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1"/>
            <a:ext cx="3794234" cy="1708609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2F3DA1D5-E609-6FDC-6C27-CDD1CDAB189D}"/>
              </a:ext>
            </a:extLst>
          </p:cNvPr>
          <p:cNvSpPr/>
          <p:nvPr/>
        </p:nvSpPr>
        <p:spPr>
          <a:xfrm>
            <a:off x="442565" y="1918311"/>
            <a:ext cx="6194661" cy="599115"/>
          </a:xfrm>
          <a:prstGeom prst="rect">
            <a:avLst/>
          </a:prstGeom>
          <a:solidFill>
            <a:srgbClr val="BFD9E3"/>
          </a:solidFill>
          <a:ln>
            <a:solidFill>
              <a:srgbClr val="BFD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New </a:t>
            </a:r>
            <a:r>
              <a:rPr kumimoji="0" lang="ro-RO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mentoring</a:t>
            </a: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  <a:r>
              <a:rPr kumimoji="0" lang="ro-RO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definition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2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432914"/>
            <a:ext cx="12192000" cy="815782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Innovative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ways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for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transforming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mentoring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(Council of the European Union, 2021)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190"/>
            <a:ext cx="2007555" cy="714809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D6F0379-2DE2-8108-F963-CDB30F2AFB0C}"/>
              </a:ext>
            </a:extLst>
          </p:cNvPr>
          <p:cNvSpPr txBox="1"/>
          <p:nvPr/>
        </p:nvSpPr>
        <p:spPr>
          <a:xfrm>
            <a:off x="6149229" y="1716730"/>
            <a:ext cx="580035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o-RO" sz="2800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Transformative perspective it g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oes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from a one-for-all model, towards agile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kumimoji="0" lang="ro-R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flexible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personalized learning opportunities, using: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Mentoring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and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the role of key levers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for achieving real transformations and building up new fully recognizable and portable learning pathways models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6" name="Picture 4" descr="A cartoon of people running through a hole&#10;&#10;Description automatically generated">
            <a:extLst>
              <a:ext uri="{FF2B5EF4-FFF2-40B4-BE49-F238E27FC236}">
                <a16:creationId xmlns:a16="http://schemas.microsoft.com/office/drawing/2014/main" id="{6B7C37EA-2791-CDBD-C35F-8D57444FD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" y="1248696"/>
            <a:ext cx="5707117" cy="4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432914"/>
            <a:ext cx="12192000" cy="815782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Innovative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ways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for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transforming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mentoring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(Council of the European Union, 2021)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410"/>
            <a:ext cx="2997807" cy="986589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D6F0379-2DE2-8108-F963-CDB30F2AFB0C}"/>
              </a:ext>
            </a:extLst>
          </p:cNvPr>
          <p:cNvSpPr txBox="1"/>
          <p:nvPr/>
        </p:nvSpPr>
        <p:spPr>
          <a:xfrm>
            <a:off x="733097" y="1897811"/>
            <a:ext cx="11458903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Various innovative components,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such as micro-credentials,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Digitally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enhanced </a:t>
            </a:r>
            <a:r>
              <a:rPr lang="ro-RO" sz="2800" b="1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parts of them embedded in the curricula,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Learning portability and digital credentials,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Flexible curricula and modularization of learning,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Innovative pedagogies</a:t>
            </a:r>
            <a:endParaRPr kumimoji="0" lang="ro-RO" sz="2800" b="1" i="0" u="none" strike="noStrike" kern="1200" cap="none" spc="0" normalizeH="0" baseline="0" noProof="0" dirty="0">
              <a:ln>
                <a:noFill/>
              </a:ln>
              <a:solidFill>
                <a:srgbClr val="006790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sz="2800" b="1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Relevance</a:t>
            </a:r>
            <a:r>
              <a:rPr lang="ro-RO" sz="2800" b="1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sz="2800" b="1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and</a:t>
            </a:r>
            <a:r>
              <a:rPr lang="ro-RO" sz="2800" b="1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sz="2800" b="1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authenticity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790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EFEEA9-A8B8-F16D-40FD-043DE87278B2}"/>
              </a:ext>
            </a:extLst>
          </p:cNvPr>
          <p:cNvSpPr/>
          <p:nvPr/>
        </p:nvSpPr>
        <p:spPr>
          <a:xfrm>
            <a:off x="1" y="181970"/>
            <a:ext cx="12192000" cy="1091234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Transformative perspective of </a:t>
            </a:r>
          </a:p>
          <a:p>
            <a:pPr algn="ctr"/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the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European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mentorship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1CD7CF10-84F8-C9BB-C349-EED6039DCE72}"/>
              </a:ext>
            </a:extLst>
          </p:cNvPr>
          <p:cNvSpPr/>
          <p:nvPr/>
        </p:nvSpPr>
        <p:spPr>
          <a:xfrm>
            <a:off x="4760690" y="4366753"/>
            <a:ext cx="2670620" cy="2319111"/>
          </a:xfrm>
          <a:custGeom>
            <a:avLst/>
            <a:gdLst>
              <a:gd name="connsiteX0" fmla="*/ 1556303 w 3390735"/>
              <a:gd name="connsiteY0" fmla="*/ 80010 h 2978467"/>
              <a:gd name="connsiteX1" fmla="*/ 21825 w 3390735"/>
              <a:gd name="connsiteY1" fmla="*/ 2737485 h 2978467"/>
              <a:gd name="connsiteX2" fmla="*/ 160890 w 3390735"/>
              <a:gd name="connsiteY2" fmla="*/ 2978468 h 2978467"/>
              <a:gd name="connsiteX3" fmla="*/ 3229845 w 3390735"/>
              <a:gd name="connsiteY3" fmla="*/ 2978468 h 2978467"/>
              <a:gd name="connsiteX4" fmla="*/ 3368911 w 3390735"/>
              <a:gd name="connsiteY4" fmla="*/ 2737485 h 2978467"/>
              <a:gd name="connsiteX5" fmla="*/ 1834433 w 3390735"/>
              <a:gd name="connsiteY5" fmla="*/ 80010 h 2978467"/>
              <a:gd name="connsiteX6" fmla="*/ 1556303 w 3390735"/>
              <a:gd name="connsiteY6" fmla="*/ 80010 h 297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735" h="2978467">
                <a:moveTo>
                  <a:pt x="1556303" y="80010"/>
                </a:moveTo>
                <a:lnTo>
                  <a:pt x="21825" y="2737485"/>
                </a:lnTo>
                <a:cubicBezTo>
                  <a:pt x="-40087" y="2845118"/>
                  <a:pt x="37065" y="2978468"/>
                  <a:pt x="160890" y="2978468"/>
                </a:cubicBezTo>
                <a:lnTo>
                  <a:pt x="3229845" y="2978468"/>
                </a:lnTo>
                <a:cubicBezTo>
                  <a:pt x="3353670" y="2978468"/>
                  <a:pt x="3430823" y="2844165"/>
                  <a:pt x="3368911" y="2737485"/>
                </a:cubicBezTo>
                <a:lnTo>
                  <a:pt x="1834433" y="80010"/>
                </a:lnTo>
                <a:cubicBezTo>
                  <a:pt x="1772520" y="-26670"/>
                  <a:pt x="1618215" y="-26670"/>
                  <a:pt x="1556303" y="8001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>
            <a:noFill/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4">
            <a:extLst>
              <a:ext uri="{FF2B5EF4-FFF2-40B4-BE49-F238E27FC236}">
                <a16:creationId xmlns:a16="http://schemas.microsoft.com/office/drawing/2014/main" id="{88AB5E34-40FF-86AD-1353-06B361FDC4A8}"/>
              </a:ext>
            </a:extLst>
          </p:cNvPr>
          <p:cNvSpPr/>
          <p:nvPr/>
        </p:nvSpPr>
        <p:spPr>
          <a:xfrm rot="10800000">
            <a:off x="4760691" y="1533834"/>
            <a:ext cx="2670620" cy="2319111"/>
          </a:xfrm>
          <a:custGeom>
            <a:avLst/>
            <a:gdLst>
              <a:gd name="connsiteX0" fmla="*/ 1556303 w 3390735"/>
              <a:gd name="connsiteY0" fmla="*/ 80010 h 2978467"/>
              <a:gd name="connsiteX1" fmla="*/ 21825 w 3390735"/>
              <a:gd name="connsiteY1" fmla="*/ 2737485 h 2978467"/>
              <a:gd name="connsiteX2" fmla="*/ 160890 w 3390735"/>
              <a:gd name="connsiteY2" fmla="*/ 2978468 h 2978467"/>
              <a:gd name="connsiteX3" fmla="*/ 3229845 w 3390735"/>
              <a:gd name="connsiteY3" fmla="*/ 2978468 h 2978467"/>
              <a:gd name="connsiteX4" fmla="*/ 3368911 w 3390735"/>
              <a:gd name="connsiteY4" fmla="*/ 2737485 h 2978467"/>
              <a:gd name="connsiteX5" fmla="*/ 1834433 w 3390735"/>
              <a:gd name="connsiteY5" fmla="*/ 80010 h 2978467"/>
              <a:gd name="connsiteX6" fmla="*/ 1556303 w 3390735"/>
              <a:gd name="connsiteY6" fmla="*/ 80010 h 297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735" h="2978467">
                <a:moveTo>
                  <a:pt x="1556303" y="80010"/>
                </a:moveTo>
                <a:lnTo>
                  <a:pt x="21825" y="2737485"/>
                </a:lnTo>
                <a:cubicBezTo>
                  <a:pt x="-40087" y="2845118"/>
                  <a:pt x="37065" y="2978468"/>
                  <a:pt x="160890" y="2978468"/>
                </a:cubicBezTo>
                <a:lnTo>
                  <a:pt x="3229845" y="2978468"/>
                </a:lnTo>
                <a:cubicBezTo>
                  <a:pt x="3353670" y="2978468"/>
                  <a:pt x="3430823" y="2844165"/>
                  <a:pt x="3368911" y="2737485"/>
                </a:cubicBezTo>
                <a:lnTo>
                  <a:pt x="1834433" y="80010"/>
                </a:lnTo>
                <a:cubicBezTo>
                  <a:pt x="1772520" y="-26670"/>
                  <a:pt x="1618215" y="-26670"/>
                  <a:pt x="1556303" y="80010"/>
                </a:cubicBezTo>
                <a:close/>
              </a:path>
            </a:pathLst>
          </a:custGeom>
          <a:solidFill>
            <a:srgbClr val="006790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4">
            <a:extLst>
              <a:ext uri="{FF2B5EF4-FFF2-40B4-BE49-F238E27FC236}">
                <a16:creationId xmlns:a16="http://schemas.microsoft.com/office/drawing/2014/main" id="{9CF7B5BB-69E6-AD5C-30B3-F6EA41FB0595}"/>
              </a:ext>
            </a:extLst>
          </p:cNvPr>
          <p:cNvSpPr/>
          <p:nvPr/>
        </p:nvSpPr>
        <p:spPr>
          <a:xfrm rot="3600000">
            <a:off x="3535080" y="3645123"/>
            <a:ext cx="2640113" cy="2345909"/>
          </a:xfrm>
          <a:custGeom>
            <a:avLst/>
            <a:gdLst>
              <a:gd name="connsiteX0" fmla="*/ 1556303 w 3390735"/>
              <a:gd name="connsiteY0" fmla="*/ 80010 h 2978467"/>
              <a:gd name="connsiteX1" fmla="*/ 21825 w 3390735"/>
              <a:gd name="connsiteY1" fmla="*/ 2737485 h 2978467"/>
              <a:gd name="connsiteX2" fmla="*/ 160890 w 3390735"/>
              <a:gd name="connsiteY2" fmla="*/ 2978468 h 2978467"/>
              <a:gd name="connsiteX3" fmla="*/ 3229845 w 3390735"/>
              <a:gd name="connsiteY3" fmla="*/ 2978468 h 2978467"/>
              <a:gd name="connsiteX4" fmla="*/ 3368911 w 3390735"/>
              <a:gd name="connsiteY4" fmla="*/ 2737485 h 2978467"/>
              <a:gd name="connsiteX5" fmla="*/ 1834433 w 3390735"/>
              <a:gd name="connsiteY5" fmla="*/ 80010 h 2978467"/>
              <a:gd name="connsiteX6" fmla="*/ 1556303 w 3390735"/>
              <a:gd name="connsiteY6" fmla="*/ 80010 h 297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735" h="2978467">
                <a:moveTo>
                  <a:pt x="1556303" y="80010"/>
                </a:moveTo>
                <a:lnTo>
                  <a:pt x="21825" y="2737485"/>
                </a:lnTo>
                <a:cubicBezTo>
                  <a:pt x="-40087" y="2845118"/>
                  <a:pt x="37065" y="2978468"/>
                  <a:pt x="160890" y="2978468"/>
                </a:cubicBezTo>
                <a:lnTo>
                  <a:pt x="3229845" y="2978468"/>
                </a:lnTo>
                <a:cubicBezTo>
                  <a:pt x="3353670" y="2978468"/>
                  <a:pt x="3430823" y="2844165"/>
                  <a:pt x="3368911" y="2737485"/>
                </a:cubicBezTo>
                <a:lnTo>
                  <a:pt x="1834433" y="80010"/>
                </a:lnTo>
                <a:cubicBezTo>
                  <a:pt x="1772520" y="-26670"/>
                  <a:pt x="1618215" y="-26670"/>
                  <a:pt x="1556303" y="8001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Graphic 4">
            <a:extLst>
              <a:ext uri="{FF2B5EF4-FFF2-40B4-BE49-F238E27FC236}">
                <a16:creationId xmlns:a16="http://schemas.microsoft.com/office/drawing/2014/main" id="{6D80BCCA-D052-FF53-1ABC-1ED16A517D0B}"/>
              </a:ext>
            </a:extLst>
          </p:cNvPr>
          <p:cNvSpPr/>
          <p:nvPr/>
        </p:nvSpPr>
        <p:spPr>
          <a:xfrm rot="14400000">
            <a:off x="6016809" y="2228666"/>
            <a:ext cx="2640113" cy="2345909"/>
          </a:xfrm>
          <a:custGeom>
            <a:avLst/>
            <a:gdLst>
              <a:gd name="connsiteX0" fmla="*/ 1556303 w 3390735"/>
              <a:gd name="connsiteY0" fmla="*/ 80010 h 2978467"/>
              <a:gd name="connsiteX1" fmla="*/ 21825 w 3390735"/>
              <a:gd name="connsiteY1" fmla="*/ 2737485 h 2978467"/>
              <a:gd name="connsiteX2" fmla="*/ 160890 w 3390735"/>
              <a:gd name="connsiteY2" fmla="*/ 2978468 h 2978467"/>
              <a:gd name="connsiteX3" fmla="*/ 3229845 w 3390735"/>
              <a:gd name="connsiteY3" fmla="*/ 2978468 h 2978467"/>
              <a:gd name="connsiteX4" fmla="*/ 3368911 w 3390735"/>
              <a:gd name="connsiteY4" fmla="*/ 2737485 h 2978467"/>
              <a:gd name="connsiteX5" fmla="*/ 1834433 w 3390735"/>
              <a:gd name="connsiteY5" fmla="*/ 80010 h 2978467"/>
              <a:gd name="connsiteX6" fmla="*/ 1556303 w 3390735"/>
              <a:gd name="connsiteY6" fmla="*/ 80010 h 297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735" h="2978467">
                <a:moveTo>
                  <a:pt x="1556303" y="80010"/>
                </a:moveTo>
                <a:lnTo>
                  <a:pt x="21825" y="2737485"/>
                </a:lnTo>
                <a:cubicBezTo>
                  <a:pt x="-40087" y="2845118"/>
                  <a:pt x="37065" y="2978468"/>
                  <a:pt x="160890" y="2978468"/>
                </a:cubicBezTo>
                <a:lnTo>
                  <a:pt x="3229845" y="2978468"/>
                </a:lnTo>
                <a:cubicBezTo>
                  <a:pt x="3353670" y="2978468"/>
                  <a:pt x="3430823" y="2844165"/>
                  <a:pt x="3368911" y="2737485"/>
                </a:cubicBezTo>
                <a:lnTo>
                  <a:pt x="1834433" y="80010"/>
                </a:lnTo>
                <a:cubicBezTo>
                  <a:pt x="1772520" y="-26670"/>
                  <a:pt x="1618215" y="-26670"/>
                  <a:pt x="1556303" y="8001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4">
            <a:extLst>
              <a:ext uri="{FF2B5EF4-FFF2-40B4-BE49-F238E27FC236}">
                <a16:creationId xmlns:a16="http://schemas.microsoft.com/office/drawing/2014/main" id="{0B96A95C-1A36-6CB2-55BB-BC6BF717DA8B}"/>
              </a:ext>
            </a:extLst>
          </p:cNvPr>
          <p:cNvSpPr/>
          <p:nvPr/>
        </p:nvSpPr>
        <p:spPr>
          <a:xfrm rot="7200000">
            <a:off x="3535080" y="2228664"/>
            <a:ext cx="2640113" cy="2345909"/>
          </a:xfrm>
          <a:custGeom>
            <a:avLst/>
            <a:gdLst>
              <a:gd name="connsiteX0" fmla="*/ 1556303 w 3390735"/>
              <a:gd name="connsiteY0" fmla="*/ 80010 h 2978467"/>
              <a:gd name="connsiteX1" fmla="*/ 21825 w 3390735"/>
              <a:gd name="connsiteY1" fmla="*/ 2737485 h 2978467"/>
              <a:gd name="connsiteX2" fmla="*/ 160890 w 3390735"/>
              <a:gd name="connsiteY2" fmla="*/ 2978468 h 2978467"/>
              <a:gd name="connsiteX3" fmla="*/ 3229845 w 3390735"/>
              <a:gd name="connsiteY3" fmla="*/ 2978468 h 2978467"/>
              <a:gd name="connsiteX4" fmla="*/ 3368911 w 3390735"/>
              <a:gd name="connsiteY4" fmla="*/ 2737485 h 2978467"/>
              <a:gd name="connsiteX5" fmla="*/ 1834433 w 3390735"/>
              <a:gd name="connsiteY5" fmla="*/ 80010 h 2978467"/>
              <a:gd name="connsiteX6" fmla="*/ 1556303 w 3390735"/>
              <a:gd name="connsiteY6" fmla="*/ 80010 h 297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735" h="2978467">
                <a:moveTo>
                  <a:pt x="1556303" y="80010"/>
                </a:moveTo>
                <a:lnTo>
                  <a:pt x="21825" y="2737485"/>
                </a:lnTo>
                <a:cubicBezTo>
                  <a:pt x="-40087" y="2845118"/>
                  <a:pt x="37065" y="2978468"/>
                  <a:pt x="160890" y="2978468"/>
                </a:cubicBezTo>
                <a:lnTo>
                  <a:pt x="3229845" y="2978468"/>
                </a:lnTo>
                <a:cubicBezTo>
                  <a:pt x="3353670" y="2978468"/>
                  <a:pt x="3430823" y="2844165"/>
                  <a:pt x="3368911" y="2737485"/>
                </a:cubicBezTo>
                <a:lnTo>
                  <a:pt x="1834433" y="80010"/>
                </a:lnTo>
                <a:cubicBezTo>
                  <a:pt x="1772520" y="-26670"/>
                  <a:pt x="1618215" y="-26670"/>
                  <a:pt x="1556303" y="80010"/>
                </a:cubicBezTo>
                <a:close/>
              </a:path>
            </a:pathLst>
          </a:custGeom>
          <a:solidFill>
            <a:srgbClr val="7BB6B3"/>
          </a:solidFill>
          <a:ln w="9525" cap="flat">
            <a:noFill/>
            <a:prstDash val="solid"/>
            <a:miter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4">
            <a:extLst>
              <a:ext uri="{FF2B5EF4-FFF2-40B4-BE49-F238E27FC236}">
                <a16:creationId xmlns:a16="http://schemas.microsoft.com/office/drawing/2014/main" id="{790C7E70-4080-4DAD-E494-FBE8FBF636C2}"/>
              </a:ext>
            </a:extLst>
          </p:cNvPr>
          <p:cNvSpPr/>
          <p:nvPr/>
        </p:nvSpPr>
        <p:spPr>
          <a:xfrm rot="18000000">
            <a:off x="6016809" y="3645125"/>
            <a:ext cx="2640113" cy="2345909"/>
          </a:xfrm>
          <a:custGeom>
            <a:avLst/>
            <a:gdLst>
              <a:gd name="connsiteX0" fmla="*/ 1556303 w 3390735"/>
              <a:gd name="connsiteY0" fmla="*/ 80010 h 2978467"/>
              <a:gd name="connsiteX1" fmla="*/ 21825 w 3390735"/>
              <a:gd name="connsiteY1" fmla="*/ 2737485 h 2978467"/>
              <a:gd name="connsiteX2" fmla="*/ 160890 w 3390735"/>
              <a:gd name="connsiteY2" fmla="*/ 2978468 h 2978467"/>
              <a:gd name="connsiteX3" fmla="*/ 3229845 w 3390735"/>
              <a:gd name="connsiteY3" fmla="*/ 2978468 h 2978467"/>
              <a:gd name="connsiteX4" fmla="*/ 3368911 w 3390735"/>
              <a:gd name="connsiteY4" fmla="*/ 2737485 h 2978467"/>
              <a:gd name="connsiteX5" fmla="*/ 1834433 w 3390735"/>
              <a:gd name="connsiteY5" fmla="*/ 80010 h 2978467"/>
              <a:gd name="connsiteX6" fmla="*/ 1556303 w 3390735"/>
              <a:gd name="connsiteY6" fmla="*/ 80010 h 297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735" h="2978467">
                <a:moveTo>
                  <a:pt x="1556303" y="80010"/>
                </a:moveTo>
                <a:lnTo>
                  <a:pt x="21825" y="2737485"/>
                </a:lnTo>
                <a:cubicBezTo>
                  <a:pt x="-40087" y="2845118"/>
                  <a:pt x="37065" y="2978468"/>
                  <a:pt x="160890" y="2978468"/>
                </a:cubicBezTo>
                <a:lnTo>
                  <a:pt x="3229845" y="2978468"/>
                </a:lnTo>
                <a:cubicBezTo>
                  <a:pt x="3353670" y="2978468"/>
                  <a:pt x="3430823" y="2844165"/>
                  <a:pt x="3368911" y="2737485"/>
                </a:cubicBezTo>
                <a:lnTo>
                  <a:pt x="1834433" y="80010"/>
                </a:lnTo>
                <a:cubicBezTo>
                  <a:pt x="1772520" y="-26670"/>
                  <a:pt x="1618215" y="-26670"/>
                  <a:pt x="1556303" y="8001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A95671-9C6C-5EBA-0A6C-99234819CADB}"/>
              </a:ext>
            </a:extLst>
          </p:cNvPr>
          <p:cNvSpPr txBox="1"/>
          <p:nvPr/>
        </p:nvSpPr>
        <p:spPr>
          <a:xfrm>
            <a:off x="5048381" y="1533831"/>
            <a:ext cx="2063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Flexible curricula and modularization </a:t>
            </a:r>
            <a:endParaRPr lang="ro-RO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of learning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AF0E95-6F1B-29EF-62DB-739878DE711F}"/>
              </a:ext>
            </a:extLst>
          </p:cNvPr>
          <p:cNvSpPr txBox="1"/>
          <p:nvPr/>
        </p:nvSpPr>
        <p:spPr>
          <a:xfrm rot="18021078">
            <a:off x="7050202" y="4829401"/>
            <a:ext cx="1725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Relevance and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authenticity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EEB101-F726-A57C-ECE3-7E3F462DB85F}"/>
              </a:ext>
            </a:extLst>
          </p:cNvPr>
          <p:cNvSpPr txBox="1"/>
          <p:nvPr/>
        </p:nvSpPr>
        <p:spPr>
          <a:xfrm rot="3538866">
            <a:off x="6734322" y="2646427"/>
            <a:ext cx="2331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Learning portability </a:t>
            </a:r>
            <a:endParaRPr lang="ro-RO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and digital </a:t>
            </a:r>
            <a:endParaRPr lang="ro-RO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credentials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A010BF-467B-E449-2F95-C18A3C52838C}"/>
              </a:ext>
            </a:extLst>
          </p:cNvPr>
          <p:cNvSpPr txBox="1"/>
          <p:nvPr/>
        </p:nvSpPr>
        <p:spPr>
          <a:xfrm rot="3620417">
            <a:off x="3516192" y="4777356"/>
            <a:ext cx="139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b="1" dirty="0" err="1">
                <a:solidFill>
                  <a:schemeClr val="bg1"/>
                </a:solidFill>
              </a:rPr>
              <a:t>Innovative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2000" b="1" dirty="0" err="1">
                <a:solidFill>
                  <a:schemeClr val="bg1"/>
                </a:solidFill>
              </a:rPr>
              <a:t>pedagogies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7CC2B5-69A0-B3F6-BE55-81535BB98438}"/>
              </a:ext>
            </a:extLst>
          </p:cNvPr>
          <p:cNvSpPr txBox="1"/>
          <p:nvPr/>
        </p:nvSpPr>
        <p:spPr>
          <a:xfrm>
            <a:off x="5011408" y="5575470"/>
            <a:ext cx="2169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b="1" dirty="0" err="1">
                <a:solidFill>
                  <a:schemeClr val="bg1"/>
                </a:solidFill>
              </a:rPr>
              <a:t>Embedded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  <a:r>
              <a:rPr lang="ro-RO" sz="2000" b="1" dirty="0" err="1">
                <a:solidFill>
                  <a:schemeClr val="bg1"/>
                </a:solidFill>
              </a:rPr>
              <a:t>and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2000" b="1" dirty="0" err="1">
                <a:solidFill>
                  <a:schemeClr val="bg1"/>
                </a:solidFill>
              </a:rPr>
              <a:t>Digitally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2000" b="1" dirty="0" err="1">
                <a:solidFill>
                  <a:schemeClr val="bg1"/>
                </a:solidFill>
              </a:rPr>
              <a:t>enhanced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  <a:r>
              <a:rPr lang="ro-RO" sz="2000" b="1" dirty="0" err="1">
                <a:solidFill>
                  <a:schemeClr val="bg1"/>
                </a:solidFill>
              </a:rPr>
              <a:t>mobility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32481B-17C6-3F24-44D1-035EE9EA0563}"/>
              </a:ext>
            </a:extLst>
          </p:cNvPr>
          <p:cNvSpPr txBox="1"/>
          <p:nvPr/>
        </p:nvSpPr>
        <p:spPr>
          <a:xfrm rot="17998979">
            <a:off x="3144381" y="2793842"/>
            <a:ext cx="2054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Micro-</a:t>
            </a:r>
            <a:r>
              <a:rPr lang="ro-RO" sz="2000" b="1" dirty="0" err="1">
                <a:solidFill>
                  <a:schemeClr val="bg1"/>
                </a:solidFill>
              </a:rPr>
              <a:t>credentials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E671FBC7-1DD8-BCD7-F62F-FD2410FDA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9907"/>
            <a:ext cx="2538598" cy="9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70371"/>
            <a:ext cx="12192000" cy="978325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Innovative</a:t>
            </a:r>
            <a:r>
              <a:rPr lang="ro-RO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pedagogies</a:t>
            </a:r>
            <a:r>
              <a:rPr lang="ro-RO" sz="2800" dirty="0">
                <a:solidFill>
                  <a:schemeClr val="bg1"/>
                </a:solidFill>
                <a:latin typeface="Arial Black" panose="020B0A04020102020204" pitchFamily="34" charset="0"/>
              </a:rPr>
              <a:t> as </a:t>
            </a:r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new</a:t>
            </a:r>
            <a:r>
              <a:rPr lang="ro-RO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ways</a:t>
            </a:r>
            <a:r>
              <a:rPr lang="ro-RO" sz="2800" dirty="0">
                <a:solidFill>
                  <a:schemeClr val="bg1"/>
                </a:solidFill>
                <a:latin typeface="Arial Black" panose="020B0A04020102020204" pitchFamily="34" charset="0"/>
              </a:rPr>
              <a:t> for </a:t>
            </a:r>
          </a:p>
          <a:p>
            <a:pPr algn="ctr"/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transforming</a:t>
            </a:r>
            <a:r>
              <a:rPr lang="ro-RO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mentoring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UNESCO, 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2021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2394"/>
            <a:ext cx="3031958" cy="1035606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D6F0379-2DE2-8108-F963-CDB30F2AFB0C}"/>
              </a:ext>
            </a:extLst>
          </p:cNvPr>
          <p:cNvSpPr txBox="1"/>
          <p:nvPr/>
        </p:nvSpPr>
        <p:spPr>
          <a:xfrm>
            <a:off x="6095999" y="4143484"/>
            <a:ext cx="57536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Pedagogy is the work of creating transformational encounters that are based in what exists and what can be built. 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2BD0B0D2-C50B-9EE0-D07E-4C125BF98038}"/>
              </a:ext>
            </a:extLst>
          </p:cNvPr>
          <p:cNvSpPr/>
          <p:nvPr/>
        </p:nvSpPr>
        <p:spPr>
          <a:xfrm rot="3600000">
            <a:off x="7696740" y="960613"/>
            <a:ext cx="2640113" cy="2345909"/>
          </a:xfrm>
          <a:custGeom>
            <a:avLst/>
            <a:gdLst>
              <a:gd name="connsiteX0" fmla="*/ 1556303 w 3390735"/>
              <a:gd name="connsiteY0" fmla="*/ 80010 h 2978467"/>
              <a:gd name="connsiteX1" fmla="*/ 21825 w 3390735"/>
              <a:gd name="connsiteY1" fmla="*/ 2737485 h 2978467"/>
              <a:gd name="connsiteX2" fmla="*/ 160890 w 3390735"/>
              <a:gd name="connsiteY2" fmla="*/ 2978468 h 2978467"/>
              <a:gd name="connsiteX3" fmla="*/ 3229845 w 3390735"/>
              <a:gd name="connsiteY3" fmla="*/ 2978468 h 2978467"/>
              <a:gd name="connsiteX4" fmla="*/ 3368911 w 3390735"/>
              <a:gd name="connsiteY4" fmla="*/ 2737485 h 2978467"/>
              <a:gd name="connsiteX5" fmla="*/ 1834433 w 3390735"/>
              <a:gd name="connsiteY5" fmla="*/ 80010 h 2978467"/>
              <a:gd name="connsiteX6" fmla="*/ 1556303 w 3390735"/>
              <a:gd name="connsiteY6" fmla="*/ 80010 h 297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0735" h="2978467">
                <a:moveTo>
                  <a:pt x="1556303" y="80010"/>
                </a:moveTo>
                <a:lnTo>
                  <a:pt x="21825" y="2737485"/>
                </a:lnTo>
                <a:cubicBezTo>
                  <a:pt x="-40087" y="2845118"/>
                  <a:pt x="37065" y="2978468"/>
                  <a:pt x="160890" y="2978468"/>
                </a:cubicBezTo>
                <a:lnTo>
                  <a:pt x="3229845" y="2978468"/>
                </a:lnTo>
                <a:cubicBezTo>
                  <a:pt x="3353670" y="2978468"/>
                  <a:pt x="3430823" y="2844165"/>
                  <a:pt x="3368911" y="2737485"/>
                </a:cubicBezTo>
                <a:lnTo>
                  <a:pt x="1834433" y="80010"/>
                </a:lnTo>
                <a:cubicBezTo>
                  <a:pt x="1772520" y="-26670"/>
                  <a:pt x="1618215" y="-26670"/>
                  <a:pt x="1556303" y="8001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2" descr="Futures of Education | UNESCO">
            <a:extLst>
              <a:ext uri="{FF2B5EF4-FFF2-40B4-BE49-F238E27FC236}">
                <a16:creationId xmlns:a16="http://schemas.microsoft.com/office/drawing/2014/main" id="{12788757-6545-EEDD-1CDF-04DCC32DA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" y="1849681"/>
            <a:ext cx="554584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8">
            <a:extLst>
              <a:ext uri="{FF2B5EF4-FFF2-40B4-BE49-F238E27FC236}">
                <a16:creationId xmlns:a16="http://schemas.microsoft.com/office/drawing/2014/main" id="{12535BBF-7FE1-8E56-D4A2-F02607B046C5}"/>
              </a:ext>
            </a:extLst>
          </p:cNvPr>
          <p:cNvSpPr txBox="1"/>
          <p:nvPr/>
        </p:nvSpPr>
        <p:spPr>
          <a:xfrm rot="3620417">
            <a:off x="7846453" y="2202028"/>
            <a:ext cx="139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b="1" dirty="0" err="1">
                <a:solidFill>
                  <a:schemeClr val="bg1"/>
                </a:solidFill>
              </a:rPr>
              <a:t>Innovative</a:t>
            </a:r>
            <a:r>
              <a:rPr lang="ro-RO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2000" b="1" dirty="0" err="1">
                <a:solidFill>
                  <a:schemeClr val="bg1"/>
                </a:solidFill>
              </a:rPr>
              <a:t>pedagogies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70371"/>
            <a:ext cx="12192000" cy="978325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Innovative</a:t>
            </a:r>
            <a:r>
              <a:rPr lang="ro-RO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trajectories</a:t>
            </a:r>
            <a:r>
              <a:rPr lang="ro-RO" sz="2800" dirty="0">
                <a:solidFill>
                  <a:schemeClr val="bg1"/>
                </a:solidFill>
                <a:latin typeface="Arial Black" panose="020B0A04020102020204" pitchFamily="34" charset="0"/>
              </a:rPr>
              <a:t> as </a:t>
            </a:r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new</a:t>
            </a:r>
            <a:r>
              <a:rPr lang="ro-RO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ways</a:t>
            </a:r>
            <a:r>
              <a:rPr lang="ro-RO" sz="2800" dirty="0">
                <a:solidFill>
                  <a:schemeClr val="bg1"/>
                </a:solidFill>
                <a:latin typeface="Arial Black" panose="020B0A04020102020204" pitchFamily="34" charset="0"/>
              </a:rPr>
              <a:t> for </a:t>
            </a:r>
          </a:p>
          <a:p>
            <a:pPr algn="ctr"/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transforming</a:t>
            </a:r>
            <a:r>
              <a:rPr lang="ro-RO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mentoring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UNESCO, 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2021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8380"/>
            <a:ext cx="3375717" cy="1079620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D6F0379-2DE2-8108-F963-CDB30F2AFB0C}"/>
              </a:ext>
            </a:extLst>
          </p:cNvPr>
          <p:cNvSpPr txBox="1"/>
          <p:nvPr/>
        </p:nvSpPr>
        <p:spPr>
          <a:xfrm>
            <a:off x="5520776" y="1452635"/>
            <a:ext cx="659404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Future  policy  agendas will  need  to  embrace  all  levels  of  education  and  better  account  for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non-traditional  educational  trajectories and pathways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Recognizing the interconnectedness of different levels and types of education, speaks to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need for a  sector-wide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lifelong  learning  approach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 towards  the  future  development of </a:t>
            </a:r>
            <a:r>
              <a:rPr lang="ro-RO" sz="2800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teacher</a:t>
            </a:r>
            <a:r>
              <a:rPr lang="ro-RO" sz="2800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education.</a:t>
            </a:r>
          </a:p>
        </p:txBody>
      </p:sp>
      <p:pic>
        <p:nvPicPr>
          <p:cNvPr id="7" name="Picture 2" descr="Futures of Education | UNESCO">
            <a:extLst>
              <a:ext uri="{FF2B5EF4-FFF2-40B4-BE49-F238E27FC236}">
                <a16:creationId xmlns:a16="http://schemas.microsoft.com/office/drawing/2014/main" id="{12788757-6545-EEDD-1CDF-04DCC32DA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7" y="1939058"/>
            <a:ext cx="5017330" cy="34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0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FB747-D14B-F6EB-0109-A2D131A73966}"/>
              </a:ext>
            </a:extLst>
          </p:cNvPr>
          <p:cNvSpPr/>
          <p:nvPr/>
        </p:nvSpPr>
        <p:spPr>
          <a:xfrm>
            <a:off x="0" y="4121880"/>
            <a:ext cx="12192000" cy="1244075"/>
          </a:xfrm>
          <a:prstGeom prst="rect">
            <a:avLst/>
          </a:prstGeom>
          <a:solidFill>
            <a:srgbClr val="BFD9E3"/>
          </a:solidFill>
          <a:ln>
            <a:solidFill>
              <a:srgbClr val="BFD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3200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etween</a:t>
            </a:r>
            <a:r>
              <a:rPr lang="en-US" sz="32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 transitions’ challenges and the new flexibles continuous learning and training pathways </a:t>
            </a:r>
            <a:endParaRPr lang="en-GB" sz="3200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65D08-B2BA-5316-2CB7-FD5B33EE0931}"/>
              </a:ext>
            </a:extLst>
          </p:cNvPr>
          <p:cNvSpPr/>
          <p:nvPr/>
        </p:nvSpPr>
        <p:spPr>
          <a:xfrm>
            <a:off x="0" y="2094565"/>
            <a:ext cx="12192000" cy="2039605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cap="small" dirty="0" err="1">
                <a:solidFill>
                  <a:schemeClr val="bg1"/>
                </a:solidFill>
                <a:latin typeface="Arial Black" panose="020B0A04020102020204" pitchFamily="34" charset="0"/>
              </a:rPr>
              <a:t>Reflections</a:t>
            </a:r>
            <a:r>
              <a:rPr lang="ro-RO" sz="40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4000" cap="small" dirty="0" err="1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r>
              <a:rPr lang="ro-RO" sz="40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4000" cap="small" dirty="0" err="1">
                <a:solidFill>
                  <a:schemeClr val="bg1"/>
                </a:solidFill>
                <a:latin typeface="Arial Black" panose="020B0A04020102020204" pitchFamily="34" charset="0"/>
              </a:rPr>
              <a:t>conclusions</a:t>
            </a:r>
            <a:endParaRPr lang="en-GB" sz="4000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9807124-763A-3FC0-B6DB-28ECC0BCF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5"/>
            <a:ext cx="3794234" cy="1708609"/>
          </a:xfrm>
          <a:prstGeom prst="rect">
            <a:avLst/>
          </a:prstGeom>
        </p:spPr>
      </p:pic>
      <p:sp>
        <p:nvSpPr>
          <p:cNvPr id="4" name="TextBox 29">
            <a:extLst>
              <a:ext uri="{FF2B5EF4-FFF2-40B4-BE49-F238E27FC236}">
                <a16:creationId xmlns:a16="http://schemas.microsoft.com/office/drawing/2014/main" id="{F10D9649-ED8A-3250-4AAA-CE43AB1C0EB7}"/>
              </a:ext>
            </a:extLst>
          </p:cNvPr>
          <p:cNvSpPr txBox="1"/>
          <p:nvPr/>
        </p:nvSpPr>
        <p:spPr>
          <a:xfrm>
            <a:off x="10833319" y="287212"/>
            <a:ext cx="1078173" cy="1015663"/>
          </a:xfrm>
          <a:prstGeom prst="rect">
            <a:avLst/>
          </a:prstGeom>
          <a:solidFill>
            <a:srgbClr val="006790"/>
          </a:solidFill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0</a:t>
            </a:r>
            <a:r>
              <a:rPr lang="ro-RO" altLang="ko-KR" sz="60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5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FB747-D14B-F6EB-0109-A2D131A73966}"/>
              </a:ext>
            </a:extLst>
          </p:cNvPr>
          <p:cNvSpPr/>
          <p:nvPr/>
        </p:nvSpPr>
        <p:spPr>
          <a:xfrm>
            <a:off x="0" y="4121880"/>
            <a:ext cx="12192000" cy="1244075"/>
          </a:xfrm>
          <a:prstGeom prst="rect">
            <a:avLst/>
          </a:prstGeom>
          <a:solidFill>
            <a:srgbClr val="BFD9E3"/>
          </a:solidFill>
          <a:ln>
            <a:solidFill>
              <a:srgbClr val="BFD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B</a:t>
            </a:r>
            <a:r>
              <a:rPr lang="en-US" sz="3200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etween</a:t>
            </a:r>
            <a:r>
              <a:rPr lang="en-US" sz="32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 transitions’ challenges and the new flexibles continuous learning and training pathways </a:t>
            </a:r>
            <a:endParaRPr lang="en-GB" sz="3200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65D08-B2BA-5316-2CB7-FD5B33EE0931}"/>
              </a:ext>
            </a:extLst>
          </p:cNvPr>
          <p:cNvSpPr/>
          <p:nvPr/>
        </p:nvSpPr>
        <p:spPr>
          <a:xfrm>
            <a:off x="0" y="2094565"/>
            <a:ext cx="12192000" cy="2039605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General Background</a:t>
            </a:r>
            <a:endParaRPr lang="en-GB" sz="4000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9807124-763A-3FC0-B6DB-28ECC0BCF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6"/>
            <a:ext cx="3794234" cy="160719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58C3C814-372B-B206-5DCA-9EDC09CFBB86}"/>
              </a:ext>
            </a:extLst>
          </p:cNvPr>
          <p:cNvSpPr txBox="1"/>
          <p:nvPr/>
        </p:nvSpPr>
        <p:spPr>
          <a:xfrm>
            <a:off x="10783614" y="287212"/>
            <a:ext cx="1078173" cy="1015663"/>
          </a:xfrm>
          <a:prstGeom prst="rect">
            <a:avLst/>
          </a:prstGeom>
          <a:solidFill>
            <a:srgbClr val="006790"/>
          </a:solidFill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 pitchFamily="34" charset="0"/>
              </a:rPr>
              <a:t>01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70371"/>
            <a:ext cx="12192000" cy="978325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Learn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to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Unlearn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...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728157" y="6472968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Vasinis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2020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1806"/>
            <a:ext cx="3059459" cy="1006194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8D9615E1-EE5B-21FF-E1CE-DE2B8E141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408" y="1457540"/>
            <a:ext cx="7231116" cy="46201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09C11AF-AC59-2FB9-6A4F-D3B6F0065C62}"/>
              </a:ext>
            </a:extLst>
          </p:cNvPr>
          <p:cNvSpPr txBox="1">
            <a:spLocks/>
          </p:cNvSpPr>
          <p:nvPr/>
        </p:nvSpPr>
        <p:spPr>
          <a:xfrm>
            <a:off x="221732" y="2537979"/>
            <a:ext cx="4255675" cy="978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600" b="1" dirty="0" err="1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ro-RO" sz="3600" b="1" dirty="0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600" b="1" dirty="0" err="1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3600" b="1" dirty="0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600" b="1" dirty="0" err="1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unlearning</a:t>
            </a:r>
            <a:r>
              <a:rPr lang="ro-RO" sz="3600" b="1" dirty="0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in </a:t>
            </a:r>
            <a:r>
              <a:rPr lang="ro-RO" sz="3600" b="1" dirty="0" err="1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ro-RO" sz="3600" b="1" dirty="0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600" b="1" dirty="0" err="1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RO" sz="3600" b="1" dirty="0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 </a:t>
            </a:r>
            <a:r>
              <a:rPr lang="ro-RO" sz="3600" b="1" dirty="0" err="1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ro-RO" sz="3600" b="1" dirty="0">
                <a:solidFill>
                  <a:srgbClr val="006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600" b="1" dirty="0">
              <a:solidFill>
                <a:srgbClr val="0067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432914"/>
            <a:ext cx="12192000" cy="815782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New perspective on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transforming</a:t>
            </a:r>
            <a:r>
              <a:rPr lang="ro-RO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mentoring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Sibiu, 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202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3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6886"/>
            <a:ext cx="3251964" cy="981114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D6F0379-2DE2-8108-F963-CDB30F2AFB0C}"/>
              </a:ext>
            </a:extLst>
          </p:cNvPr>
          <p:cNvSpPr txBox="1"/>
          <p:nvPr/>
        </p:nvSpPr>
        <p:spPr>
          <a:xfrm>
            <a:off x="784642" y="1742052"/>
            <a:ext cx="107941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 new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mentorship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programme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should be built in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 transformative way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which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include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innovative pedagogies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and offer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highly motivational learning experiences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for our students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and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young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professionals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through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flexibility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embedded diverse mobility</a:t>
            </a:r>
            <a:r>
              <a:rPr lang="ro-RO" sz="3000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lang="ro-RO" sz="3000" b="1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relevance</a:t>
            </a:r>
            <a:r>
              <a:rPr lang="en-US" sz="3000" b="1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</a:t>
            </a:r>
            <a:r>
              <a:rPr lang="ro-RO" sz="3000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sz="3000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and</a:t>
            </a:r>
            <a:r>
              <a:rPr lang="ro-RO" sz="3000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sz="3000" b="1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authenticity</a:t>
            </a:r>
            <a:r>
              <a:rPr lang="ro-RO" sz="3000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The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entire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philosophy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of building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the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future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shape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will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be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based on</a:t>
            </a:r>
            <a:r>
              <a:rPr kumimoji="0" lang="ro-RO" sz="300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micro-</a:t>
            </a:r>
            <a:r>
              <a:rPr kumimoji="0" lang="ro-RO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credentials</a:t>
            </a: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applied</a:t>
            </a: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to</a:t>
            </a: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teacher</a:t>
            </a: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ro-RO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education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6790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70371"/>
            <a:ext cx="12192000" cy="978325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9F4DF7-202C-E670-DE93-3E8024EBDF64}"/>
              </a:ext>
            </a:extLst>
          </p:cNvPr>
          <p:cNvSpPr txBox="1">
            <a:spLocks/>
          </p:cNvSpPr>
          <p:nvPr/>
        </p:nvSpPr>
        <p:spPr>
          <a:xfrm>
            <a:off x="137649" y="471535"/>
            <a:ext cx="12015019" cy="9783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Future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600" dirty="0" err="1">
                <a:solidFill>
                  <a:schemeClr val="bg1"/>
                </a:solidFill>
                <a:latin typeface="Arial Black" panose="020B0A04020102020204" pitchFamily="34" charset="0"/>
              </a:rPr>
              <a:t>reflections</a:t>
            </a:r>
            <a:r>
              <a:rPr lang="ro-RO" sz="3600" dirty="0">
                <a:solidFill>
                  <a:schemeClr val="bg1"/>
                </a:solidFill>
                <a:latin typeface="Arial Black" panose="020B0A04020102020204" pitchFamily="34" charset="0"/>
              </a:rPr>
              <a:t> ...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416233" y="6465289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Sibiu, 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202</a:t>
            </a:r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3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9366"/>
            <a:ext cx="3794234" cy="898633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E9F3DF8-EEA8-9E4B-7366-C162C71F918A}"/>
              </a:ext>
            </a:extLst>
          </p:cNvPr>
          <p:cNvSpPr txBox="1">
            <a:spLocks/>
          </p:cNvSpPr>
          <p:nvPr/>
        </p:nvSpPr>
        <p:spPr>
          <a:xfrm>
            <a:off x="2070538" y="1504801"/>
            <a:ext cx="9991605" cy="3997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How will the idea of </a:t>
            </a:r>
            <a:r>
              <a:rPr lang="en-US" b="1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mentoring </a:t>
            </a:r>
            <a:r>
              <a:rPr lang="ro-RO" b="1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without</a:t>
            </a:r>
            <a:r>
              <a:rPr lang="ro-RO" b="1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b="1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walls</a:t>
            </a:r>
            <a:r>
              <a:rPr lang="ro-RO" b="1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will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be applied, what will be the systemic, institutional, personal consequences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?</a:t>
            </a:r>
          </a:p>
          <a:p>
            <a:pPr marL="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Are the staff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including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the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leadership/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governance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aware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and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prepared for all the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mentoring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challenges presented above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especially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the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management of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the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transitions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? </a:t>
            </a:r>
          </a:p>
          <a:p>
            <a:pPr marL="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Are the national and institutional decision-makers aware of any change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</a:t>
            </a:r>
            <a:r>
              <a:rPr lang="ro-RO" i="1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ex. </a:t>
            </a:r>
            <a:r>
              <a:rPr lang="ro-RO" i="1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flexibilisation</a:t>
            </a:r>
            <a:r>
              <a:rPr lang="ro-RO" i="1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i="1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pathways</a:t>
            </a:r>
            <a:r>
              <a:rPr lang="ro-RO" i="1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, micro-</a:t>
            </a:r>
            <a:r>
              <a:rPr lang="ro-RO" i="1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credentials</a:t>
            </a:r>
            <a:r>
              <a:rPr lang="en-US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in the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mentorship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ro-RO" dirty="0" err="1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process</a:t>
            </a: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?</a:t>
            </a:r>
            <a:endParaRPr lang="ro-RO" dirty="0">
              <a:solidFill>
                <a:srgbClr val="006790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  <a:p>
            <a:pPr marL="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o-RO" dirty="0">
                <a:solidFill>
                  <a:srgbClr val="0067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ow the benefits of European public policies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aplied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in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this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area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will be exploited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for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ensuring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continuities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rgbClr val="00679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in 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679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Graphic 15" descr="Lightbulb">
            <a:extLst>
              <a:ext uri="{FF2B5EF4-FFF2-40B4-BE49-F238E27FC236}">
                <a16:creationId xmlns:a16="http://schemas.microsoft.com/office/drawing/2014/main" id="{D89DB9E7-BD61-76D0-CE9E-ABC0A2C04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85" y="2411806"/>
            <a:ext cx="2155496" cy="23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130819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</a:rPr>
              <a:t>Between transitions’ challenges and the new flexibles continuous learning and training pathways </a:t>
            </a:r>
            <a:r>
              <a:rPr lang="ro-RO" sz="2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5580993" y="6464366"/>
            <a:ext cx="6554722" cy="393633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5339255" y="6488667"/>
            <a:ext cx="6813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o-RO" sz="1800" dirty="0"/>
              <a:t>@(</a:t>
            </a:r>
            <a:r>
              <a:rPr lang="en-GB" sz="1800" dirty="0"/>
              <a:t>Educational Transitions and Change (ETC) Research Group</a:t>
            </a:r>
            <a:r>
              <a:rPr lang="ro-RO" sz="1800" dirty="0"/>
              <a:t>, </a:t>
            </a:r>
            <a:r>
              <a:rPr lang="en-GB" sz="1800" dirty="0"/>
              <a:t>2011)</a:t>
            </a:r>
          </a:p>
        </p:txBody>
      </p:sp>
      <p:pic>
        <p:nvPicPr>
          <p:cNvPr id="3" name="Picture 4" descr="A cartoon of people running through a hole&#10;&#10;Description automatically generated">
            <a:extLst>
              <a:ext uri="{FF2B5EF4-FFF2-40B4-BE49-F238E27FC236}">
                <a16:creationId xmlns:a16="http://schemas.microsoft.com/office/drawing/2014/main" id="{4FE82222-DCFB-CFBD-91AB-5E767E1F2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5" y="1320403"/>
            <a:ext cx="11091123" cy="4923331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D9A5E30B-0B9B-B34A-F1DC-DBEEA9EF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5" y="6089570"/>
            <a:ext cx="2205652" cy="675187"/>
          </a:xfrm>
          <a:prstGeom prst="rect">
            <a:avLst/>
          </a:prstGeom>
        </p:spPr>
      </p:pic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C2627A29-A1A3-2D8D-8772-475D24B1C11A}"/>
              </a:ext>
            </a:extLst>
          </p:cNvPr>
          <p:cNvSpPr/>
          <p:nvPr/>
        </p:nvSpPr>
        <p:spPr>
          <a:xfrm>
            <a:off x="8986879" y="1189407"/>
            <a:ext cx="3148836" cy="1340662"/>
          </a:xfrm>
          <a:prstGeom prst="downArrowCallout">
            <a:avLst>
              <a:gd name="adj1" fmla="val 22949"/>
              <a:gd name="adj2" fmla="val 24257"/>
              <a:gd name="adj3" fmla="val 25000"/>
              <a:gd name="adj4" fmla="val 28567"/>
            </a:avLst>
          </a:prstGeom>
          <a:solidFill>
            <a:srgbClr val="BFD9E3"/>
          </a:solidFill>
          <a:ln>
            <a:solidFill>
              <a:srgbClr val="7FB3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err="1">
                <a:solidFill>
                  <a:srgbClr val="006790"/>
                </a:solidFill>
              </a:rPr>
              <a:t>Relevance</a:t>
            </a:r>
            <a:r>
              <a:rPr lang="ro-RO" sz="2000" b="1" dirty="0">
                <a:solidFill>
                  <a:srgbClr val="006790"/>
                </a:solidFill>
              </a:rPr>
              <a:t> </a:t>
            </a:r>
            <a:r>
              <a:rPr lang="ro-RO" sz="2000" b="1" dirty="0" err="1">
                <a:solidFill>
                  <a:srgbClr val="006790"/>
                </a:solidFill>
              </a:rPr>
              <a:t>and</a:t>
            </a:r>
            <a:r>
              <a:rPr lang="ro-RO" sz="2000" b="1" dirty="0">
                <a:solidFill>
                  <a:srgbClr val="006790"/>
                </a:solidFill>
              </a:rPr>
              <a:t> </a:t>
            </a:r>
            <a:r>
              <a:rPr lang="ro-RO" sz="2000" b="1" dirty="0" err="1">
                <a:solidFill>
                  <a:srgbClr val="006790"/>
                </a:solidFill>
              </a:rPr>
              <a:t>authenticity</a:t>
            </a:r>
            <a:endParaRPr lang="en-GB" sz="2000" b="1" dirty="0">
              <a:solidFill>
                <a:srgbClr val="006790"/>
              </a:solidFill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FC142BB3-3216-3116-AECB-28C230A19A82}"/>
              </a:ext>
            </a:extLst>
          </p:cNvPr>
          <p:cNvSpPr/>
          <p:nvPr/>
        </p:nvSpPr>
        <p:spPr>
          <a:xfrm>
            <a:off x="5907941" y="2454441"/>
            <a:ext cx="3148836" cy="719603"/>
          </a:xfrm>
          <a:prstGeom prst="downArrowCallout">
            <a:avLst>
              <a:gd name="adj1" fmla="val 22949"/>
              <a:gd name="adj2" fmla="val 24257"/>
              <a:gd name="adj3" fmla="val 25000"/>
              <a:gd name="adj4" fmla="val 45765"/>
            </a:avLst>
          </a:prstGeom>
          <a:solidFill>
            <a:srgbClr val="BFD9E3"/>
          </a:solidFill>
          <a:ln>
            <a:solidFill>
              <a:srgbClr val="7FB3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err="1">
                <a:solidFill>
                  <a:srgbClr val="006790"/>
                </a:solidFill>
              </a:rPr>
              <a:t>Embedded</a:t>
            </a:r>
            <a:r>
              <a:rPr lang="ro-RO" sz="2000" b="1" dirty="0">
                <a:solidFill>
                  <a:srgbClr val="006790"/>
                </a:solidFill>
              </a:rPr>
              <a:t> </a:t>
            </a:r>
            <a:r>
              <a:rPr lang="ro-RO" sz="2000" b="1" dirty="0" err="1">
                <a:solidFill>
                  <a:srgbClr val="006790"/>
                </a:solidFill>
              </a:rPr>
              <a:t>mobility</a:t>
            </a:r>
            <a:endParaRPr lang="en-GB" sz="2000" b="1" dirty="0">
              <a:solidFill>
                <a:srgbClr val="006790"/>
              </a:solidFill>
            </a:endParaRPr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FC5E8C1D-63EA-4F63-C9D2-AA2633B521D2}"/>
              </a:ext>
            </a:extLst>
          </p:cNvPr>
          <p:cNvSpPr/>
          <p:nvPr/>
        </p:nvSpPr>
        <p:spPr>
          <a:xfrm>
            <a:off x="721895" y="1713340"/>
            <a:ext cx="3392233" cy="397343"/>
          </a:xfrm>
          <a:prstGeom prst="rightArrowCallout">
            <a:avLst/>
          </a:prstGeom>
          <a:solidFill>
            <a:srgbClr val="BFD9E3"/>
          </a:solidFill>
          <a:ln>
            <a:solidFill>
              <a:srgbClr val="7FB3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rgbClr val="006790"/>
                </a:solidFill>
              </a:rPr>
              <a:t>Micro-</a:t>
            </a:r>
            <a:r>
              <a:rPr lang="ro-RO" sz="2000" b="1" dirty="0" err="1">
                <a:solidFill>
                  <a:srgbClr val="006790"/>
                </a:solidFill>
              </a:rPr>
              <a:t>credentials</a:t>
            </a:r>
            <a:endParaRPr lang="en-GB" sz="2000" b="1" dirty="0">
              <a:solidFill>
                <a:srgbClr val="006790"/>
              </a:solidFill>
            </a:endParaRPr>
          </a:p>
        </p:txBody>
      </p:sp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E18EE695-E666-0A82-4068-1CE1CE928C28}"/>
              </a:ext>
            </a:extLst>
          </p:cNvPr>
          <p:cNvSpPr/>
          <p:nvPr/>
        </p:nvSpPr>
        <p:spPr>
          <a:xfrm>
            <a:off x="1061545" y="2874037"/>
            <a:ext cx="3148836" cy="719603"/>
          </a:xfrm>
          <a:prstGeom prst="downArrowCallout">
            <a:avLst>
              <a:gd name="adj1" fmla="val 22949"/>
              <a:gd name="adj2" fmla="val 24257"/>
              <a:gd name="adj3" fmla="val 25000"/>
              <a:gd name="adj4" fmla="val 56275"/>
            </a:avLst>
          </a:prstGeom>
          <a:solidFill>
            <a:srgbClr val="BFD9E3"/>
          </a:solidFill>
          <a:ln>
            <a:solidFill>
              <a:srgbClr val="7FB3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err="1">
                <a:solidFill>
                  <a:srgbClr val="006790"/>
                </a:solidFill>
              </a:rPr>
              <a:t>Innovative</a:t>
            </a:r>
            <a:r>
              <a:rPr lang="ro-RO" sz="2000" b="1" dirty="0">
                <a:solidFill>
                  <a:srgbClr val="006790"/>
                </a:solidFill>
              </a:rPr>
              <a:t> </a:t>
            </a:r>
            <a:r>
              <a:rPr lang="ro-RO" sz="2000" b="1" dirty="0" err="1">
                <a:solidFill>
                  <a:srgbClr val="006790"/>
                </a:solidFill>
              </a:rPr>
              <a:t>pedagogies</a:t>
            </a:r>
            <a:endParaRPr lang="en-GB" sz="2000" b="1" dirty="0">
              <a:solidFill>
                <a:srgbClr val="006790"/>
              </a:solidFill>
            </a:endParaRPr>
          </a:p>
        </p:txBody>
      </p:sp>
      <p:sp>
        <p:nvSpPr>
          <p:cNvPr id="15" name="Callout: Up Arrow 14">
            <a:extLst>
              <a:ext uri="{FF2B5EF4-FFF2-40B4-BE49-F238E27FC236}">
                <a16:creationId xmlns:a16="http://schemas.microsoft.com/office/drawing/2014/main" id="{C2E65DC4-DE81-C3B6-2BB1-6FEDA3F92B70}"/>
              </a:ext>
            </a:extLst>
          </p:cNvPr>
          <p:cNvSpPr/>
          <p:nvPr/>
        </p:nvSpPr>
        <p:spPr>
          <a:xfrm>
            <a:off x="5397073" y="4404297"/>
            <a:ext cx="2420066" cy="64626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339"/>
            </a:avLst>
          </a:prstGeom>
          <a:solidFill>
            <a:srgbClr val="BFD9E3"/>
          </a:solidFill>
          <a:ln>
            <a:solidFill>
              <a:srgbClr val="7FB3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err="1">
                <a:solidFill>
                  <a:srgbClr val="006790"/>
                </a:solidFill>
              </a:rPr>
              <a:t>Flexible</a:t>
            </a:r>
            <a:r>
              <a:rPr lang="ro-RO" sz="2000" b="1" dirty="0">
                <a:solidFill>
                  <a:srgbClr val="006790"/>
                </a:solidFill>
              </a:rPr>
              <a:t> </a:t>
            </a:r>
            <a:r>
              <a:rPr lang="ro-RO" sz="2000" b="1" dirty="0" err="1">
                <a:solidFill>
                  <a:srgbClr val="006790"/>
                </a:solidFill>
              </a:rPr>
              <a:t>curricula</a:t>
            </a:r>
            <a:endParaRPr lang="en-GB" sz="2000" b="1" dirty="0">
              <a:solidFill>
                <a:srgbClr val="006790"/>
              </a:solidFill>
            </a:endParaRPr>
          </a:p>
        </p:txBody>
      </p:sp>
      <p:sp>
        <p:nvSpPr>
          <p:cNvPr id="16" name="Callout: Up Arrow 15">
            <a:extLst>
              <a:ext uri="{FF2B5EF4-FFF2-40B4-BE49-F238E27FC236}">
                <a16:creationId xmlns:a16="http://schemas.microsoft.com/office/drawing/2014/main" id="{07EDA090-AAAA-AA4D-275E-2550EB86C701}"/>
              </a:ext>
            </a:extLst>
          </p:cNvPr>
          <p:cNvSpPr/>
          <p:nvPr/>
        </p:nvSpPr>
        <p:spPr>
          <a:xfrm>
            <a:off x="9771934" y="4404297"/>
            <a:ext cx="2420066" cy="64626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4339"/>
            </a:avLst>
          </a:prstGeom>
          <a:solidFill>
            <a:srgbClr val="BFD9E3"/>
          </a:solidFill>
          <a:ln>
            <a:solidFill>
              <a:srgbClr val="7FB3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err="1">
                <a:solidFill>
                  <a:srgbClr val="006790"/>
                </a:solidFill>
              </a:rPr>
              <a:t>Learning</a:t>
            </a:r>
            <a:r>
              <a:rPr lang="ro-RO" sz="2000" b="1" dirty="0">
                <a:solidFill>
                  <a:srgbClr val="006790"/>
                </a:solidFill>
              </a:rPr>
              <a:t> </a:t>
            </a:r>
            <a:r>
              <a:rPr lang="ro-RO" sz="2000" b="1" dirty="0" err="1">
                <a:solidFill>
                  <a:srgbClr val="006790"/>
                </a:solidFill>
              </a:rPr>
              <a:t>portability</a:t>
            </a:r>
            <a:endParaRPr lang="en-GB" sz="2000" b="1" dirty="0">
              <a:solidFill>
                <a:srgbClr val="0067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FB747-D14B-F6EB-0109-A2D131A73966}"/>
              </a:ext>
            </a:extLst>
          </p:cNvPr>
          <p:cNvSpPr/>
          <p:nvPr/>
        </p:nvSpPr>
        <p:spPr>
          <a:xfrm>
            <a:off x="0" y="4121880"/>
            <a:ext cx="12192000" cy="1244075"/>
          </a:xfrm>
          <a:prstGeom prst="rect">
            <a:avLst/>
          </a:prstGeom>
          <a:solidFill>
            <a:srgbClr val="BFD9E3"/>
          </a:solidFill>
          <a:ln>
            <a:solidFill>
              <a:srgbClr val="BFD9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Va </a:t>
            </a:r>
            <a:r>
              <a:rPr lang="ro-RO" sz="4000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multumesc</a:t>
            </a:r>
            <a:r>
              <a:rPr lang="ro-RO" sz="40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 pentru </a:t>
            </a:r>
            <a:r>
              <a:rPr lang="ro-RO" sz="4000" dirty="0" err="1">
                <a:solidFill>
                  <a:srgbClr val="006790"/>
                </a:solidFill>
                <a:latin typeface="Arial Rounded MT Bold" panose="020F0704030504030204" pitchFamily="34" charset="0"/>
              </a:rPr>
              <a:t>aten</a:t>
            </a:r>
            <a:r>
              <a:rPr lang="en-US" sz="40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t</a:t>
            </a:r>
            <a:r>
              <a:rPr lang="ro-RO" sz="40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ie !</a:t>
            </a:r>
            <a:endParaRPr lang="en-GB" sz="4000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65D08-B2BA-5316-2CB7-FD5B33EE0931}"/>
              </a:ext>
            </a:extLst>
          </p:cNvPr>
          <p:cNvSpPr/>
          <p:nvPr/>
        </p:nvSpPr>
        <p:spPr>
          <a:xfrm>
            <a:off x="0" y="2094565"/>
            <a:ext cx="12192000" cy="2039605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Thank you very much</a:t>
            </a:r>
          </a:p>
          <a:p>
            <a:pPr algn="ctr"/>
            <a:r>
              <a:rPr lang="en-US" sz="54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for your attention</a:t>
            </a:r>
            <a:r>
              <a:rPr lang="ro-RO" sz="54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5400" cap="small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GB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FB375-A235-D848-113B-761DB99A7A2F}"/>
              </a:ext>
            </a:extLst>
          </p:cNvPr>
          <p:cNvSpPr txBox="1"/>
          <p:nvPr/>
        </p:nvSpPr>
        <p:spPr>
          <a:xfrm>
            <a:off x="6449962" y="5684431"/>
            <a:ext cx="5535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>
                <a:solidFill>
                  <a:srgbClr val="006790"/>
                </a:solidFill>
                <a:latin typeface="Arial Black" panose="020B0A04020102020204" pitchFamily="34" charset="0"/>
              </a:rPr>
              <a:t>Prof. </a:t>
            </a:r>
            <a:r>
              <a:rPr lang="en-GB" sz="2800" dirty="0" err="1">
                <a:solidFill>
                  <a:srgbClr val="006790"/>
                </a:solidFill>
                <a:latin typeface="Arial Black" panose="020B0A04020102020204" pitchFamily="34" charset="0"/>
              </a:rPr>
              <a:t>Romi</a:t>
            </a:r>
            <a:r>
              <a:rPr lang="ro-RO" sz="2800" dirty="0" err="1">
                <a:solidFill>
                  <a:srgbClr val="006790"/>
                </a:solidFill>
                <a:latin typeface="Arial Black" panose="020B0A04020102020204" pitchFamily="34" charset="0"/>
              </a:rPr>
              <a:t>ță</a:t>
            </a:r>
            <a:r>
              <a:rPr lang="ro-RO" sz="2800" dirty="0">
                <a:solidFill>
                  <a:srgbClr val="006790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solidFill>
                  <a:srgbClr val="006790"/>
                </a:solidFill>
                <a:latin typeface="Arial Black" panose="020B0A04020102020204" pitchFamily="34" charset="0"/>
              </a:rPr>
              <a:t>Iucu</a:t>
            </a:r>
            <a:r>
              <a:rPr lang="en-US" sz="2800" dirty="0">
                <a:solidFill>
                  <a:srgbClr val="006790"/>
                </a:solidFill>
                <a:latin typeface="Arial Black" panose="020B0A04020102020204" pitchFamily="34" charset="0"/>
              </a:rPr>
              <a:t>, Ph.D.</a:t>
            </a:r>
          </a:p>
          <a:p>
            <a:pPr algn="r"/>
            <a:r>
              <a:rPr lang="en-US" sz="2400" dirty="0">
                <a:solidFill>
                  <a:srgbClr val="006790"/>
                </a:solidFill>
                <a:latin typeface="Arial Rounded MT Bold" panose="020F0704030504030204" pitchFamily="34" charset="0"/>
              </a:rPr>
              <a:t>University of Bucharest</a:t>
            </a:r>
            <a:endParaRPr lang="en-GB" sz="2400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9807124-763A-3FC0-B6DB-28ECC0BCF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5"/>
            <a:ext cx="3794234" cy="1708609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C262850A-9501-EC62-0435-83DEED189BA1}"/>
              </a:ext>
            </a:extLst>
          </p:cNvPr>
          <p:cNvSpPr txBox="1"/>
          <p:nvPr/>
        </p:nvSpPr>
        <p:spPr>
          <a:xfrm>
            <a:off x="6337737" y="374836"/>
            <a:ext cx="56477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06790"/>
                </a:solidFill>
                <a:effectLst/>
                <a:latin typeface="Roboto Slab" panose="020F0502020204030204" pitchFamily="2" charset="0"/>
              </a:rPr>
              <a:t>International Conference</a:t>
            </a:r>
            <a:br>
              <a:rPr lang="en-US" sz="2000" dirty="0">
                <a:solidFill>
                  <a:srgbClr val="006790"/>
                </a:solidFill>
              </a:rPr>
            </a:br>
            <a:r>
              <a:rPr lang="en-US" sz="2000" b="1" i="1" dirty="0">
                <a:solidFill>
                  <a:srgbClr val="006790"/>
                </a:solidFill>
                <a:effectLst/>
                <a:latin typeface="Roboto Slab" panose="020F0502020204030204" pitchFamily="2" charset="0"/>
              </a:rPr>
              <a:t>SHARING AND LEARNING FOR MENTORING IN EDUCATION</a:t>
            </a:r>
            <a:br>
              <a:rPr lang="en-US" sz="2000" dirty="0">
                <a:solidFill>
                  <a:srgbClr val="006790"/>
                </a:solidFill>
              </a:rPr>
            </a:br>
            <a:r>
              <a:rPr lang="ro-RO" sz="2000" dirty="0">
                <a:solidFill>
                  <a:srgbClr val="006790"/>
                </a:solidFill>
              </a:rPr>
              <a:t>                                                </a:t>
            </a:r>
            <a:r>
              <a:rPr lang="en-US" sz="2000" b="1" i="0" dirty="0">
                <a:solidFill>
                  <a:srgbClr val="006790"/>
                </a:solidFill>
                <a:effectLst/>
                <a:latin typeface="Roboto Slab" panose="020F0502020204030204" pitchFamily="2" charset="0"/>
              </a:rPr>
              <a:t>ICSLME </a:t>
            </a:r>
            <a:r>
              <a:rPr lang="ro-RO" sz="2000" b="1" dirty="0">
                <a:solidFill>
                  <a:srgbClr val="006790"/>
                </a:solidFill>
                <a:latin typeface="Roboto Slab" panose="020F0502020204030204" pitchFamily="2" charset="0"/>
              </a:rPr>
              <a:t>- </a:t>
            </a:r>
            <a:r>
              <a:rPr lang="ro-RO" sz="2000" b="1" i="0" dirty="0">
                <a:solidFill>
                  <a:srgbClr val="006790"/>
                </a:solidFill>
                <a:effectLst/>
                <a:latin typeface="Roboto Slab" panose="020F0502020204030204" pitchFamily="2" charset="0"/>
              </a:rPr>
              <a:t> SIBIU, 2023</a:t>
            </a:r>
            <a:endParaRPr lang="ro-RO" sz="2000" dirty="0">
              <a:solidFill>
                <a:srgbClr val="0067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01C345-18F5-0934-B4D1-AD65A74B6813}"/>
              </a:ext>
            </a:extLst>
          </p:cNvPr>
          <p:cNvSpPr/>
          <p:nvPr/>
        </p:nvSpPr>
        <p:spPr>
          <a:xfrm>
            <a:off x="0" y="388374"/>
            <a:ext cx="12192000" cy="624054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References</a:t>
            </a:r>
          </a:p>
        </p:txBody>
      </p:sp>
      <p:sp>
        <p:nvSpPr>
          <p:cNvPr id="4" name="Substituent conținut 2">
            <a:extLst>
              <a:ext uri="{FF2B5EF4-FFF2-40B4-BE49-F238E27FC236}">
                <a16:creationId xmlns:a16="http://schemas.microsoft.com/office/drawing/2014/main" id="{1C7BB43B-C60E-5213-59CF-24783FA6C94D}"/>
              </a:ext>
            </a:extLst>
          </p:cNvPr>
          <p:cNvSpPr txBox="1">
            <a:spLocks/>
          </p:cNvSpPr>
          <p:nvPr/>
        </p:nvSpPr>
        <p:spPr>
          <a:xfrm>
            <a:off x="88490" y="1424855"/>
            <a:ext cx="12015019" cy="50447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60EDF-60C5-252C-5546-EFA6AEFE3960}"/>
              </a:ext>
            </a:extLst>
          </p:cNvPr>
          <p:cNvSpPr txBox="1"/>
          <p:nvPr/>
        </p:nvSpPr>
        <p:spPr>
          <a:xfrm>
            <a:off x="138205" y="1077382"/>
            <a:ext cx="11915588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dirty="0"/>
              <a:t>Carrasco, I. (2010). </a:t>
            </a:r>
            <a:r>
              <a:rPr lang="en-GB" sz="1250" i="1" dirty="0"/>
              <a:t>Universities without walls</a:t>
            </a:r>
            <a:r>
              <a:rPr lang="en-GB" sz="1250" dirty="0"/>
              <a:t> [PowerPoint]. </a:t>
            </a:r>
            <a:r>
              <a:rPr lang="en-GB" sz="1250" dirty="0">
                <a:hlinkClick r:id="rId2"/>
              </a:rPr>
              <a:t>https://www.slideshare.net/CriticalJunctures/ibanez-carrasco-universities-without-walls</a:t>
            </a:r>
            <a:r>
              <a:rPr lang="en-GB" sz="1250" dirty="0"/>
              <a:t> </a:t>
            </a:r>
            <a:endParaRPr lang="en-GB" sz="1250" dirty="0">
              <a:solidFill>
                <a:srgbClr val="231F20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dirty="0"/>
              <a:t>Carțiș, A., </a:t>
            </a:r>
            <a:r>
              <a:rPr lang="en-GB" sz="1250" dirty="0" err="1"/>
              <a:t>Leoste</a:t>
            </a:r>
            <a:r>
              <a:rPr lang="en-GB" sz="1250" dirty="0"/>
              <a:t>, J., </a:t>
            </a:r>
            <a:r>
              <a:rPr lang="en-GB" sz="1250" dirty="0" err="1"/>
              <a:t>Iucu</a:t>
            </a:r>
            <a:r>
              <a:rPr lang="en-GB" sz="1250" dirty="0"/>
              <a:t>, R., </a:t>
            </a:r>
            <a:r>
              <a:rPr lang="en-GB" sz="1250" dirty="0" err="1"/>
              <a:t>Kikkas</a:t>
            </a:r>
            <a:r>
              <a:rPr lang="en-GB" sz="1250" dirty="0"/>
              <a:t>, K., </a:t>
            </a:r>
            <a:r>
              <a:rPr lang="en-GB" sz="1250" dirty="0" err="1"/>
              <a:t>Tammemäe</a:t>
            </a:r>
            <a:r>
              <a:rPr lang="en-GB" sz="1250" dirty="0"/>
              <a:t>, K., </a:t>
            </a:r>
            <a:r>
              <a:rPr lang="en-GB" sz="1250" dirty="0" err="1"/>
              <a:t>Männik</a:t>
            </a:r>
            <a:r>
              <a:rPr lang="en-GB" sz="1250" dirty="0"/>
              <a:t>, K. (2023). Conceptualising Micro-credentials in the Higher Education Research Landscape. A Literature Review. In M. </a:t>
            </a:r>
            <a:r>
              <a:rPr lang="en-GB" sz="1250" dirty="0" err="1"/>
              <a:t>Dascalu</a:t>
            </a:r>
            <a:r>
              <a:rPr lang="en-GB" sz="1250" dirty="0"/>
              <a:t>, P. Marti, &amp; F. </a:t>
            </a:r>
            <a:r>
              <a:rPr lang="en-GB" sz="1250" dirty="0" err="1"/>
              <a:t>Pozzi</a:t>
            </a:r>
            <a:r>
              <a:rPr lang="en-GB" sz="1250" dirty="0"/>
              <a:t> (Eds.), </a:t>
            </a:r>
            <a:r>
              <a:rPr lang="en-GB" sz="1250" i="1" dirty="0"/>
              <a:t>Polyphonic Construction of Smart Learning Ecosystems. SLERD2022. Smart Innovation, Systems and Technologies, vol.908</a:t>
            </a:r>
            <a:r>
              <a:rPr lang="en-GB" sz="1250" dirty="0"/>
              <a:t> (pp.191-203). Springer. </a:t>
            </a:r>
            <a:r>
              <a:rPr lang="en-GB" sz="1250" dirty="0">
                <a:hlinkClick r:id="rId3"/>
              </a:rPr>
              <a:t>https://doi.org/10.1007/978-981-19-5240-1_13</a:t>
            </a:r>
            <a:r>
              <a:rPr lang="en-GB" sz="1250" dirty="0"/>
              <a:t> </a:t>
            </a:r>
            <a:endParaRPr lang="en-GB" sz="1250" b="0" i="0" u="none" strike="noStrike" baseline="0" dirty="0">
              <a:solidFill>
                <a:srgbClr val="231F20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b="0" i="0" u="none" strike="noStrike" baseline="0" dirty="0">
                <a:solidFill>
                  <a:srgbClr val="231F20"/>
                </a:solidFill>
              </a:rPr>
              <a:t>Crop, H. (2017). </a:t>
            </a:r>
            <a:r>
              <a:rPr lang="en-GB" sz="1250" b="0" i="1" u="none" strike="noStrike" baseline="0" dirty="0">
                <a:solidFill>
                  <a:srgbClr val="231F20"/>
                </a:solidFill>
              </a:rPr>
              <a:t>Sorbonne speech of Emmanuel Macron - Full text / English version. </a:t>
            </a:r>
            <a:r>
              <a:rPr lang="en-GB" sz="1250" b="0" u="none" strike="noStrike" baseline="0" dirty="0">
                <a:solidFill>
                  <a:srgbClr val="231F20"/>
                </a:solidFill>
              </a:rPr>
              <a:t>Ouest </a:t>
            </a:r>
            <a:r>
              <a:rPr lang="en-GB" sz="1250" b="0" u="none" strike="noStrike" baseline="0" dirty="0" err="1">
                <a:solidFill>
                  <a:srgbClr val="231F20"/>
                </a:solidFill>
              </a:rPr>
              <a:t>france</a:t>
            </a:r>
            <a:r>
              <a:rPr lang="en-GB" sz="1250" b="0" u="none" strike="noStrike" baseline="0" dirty="0">
                <a:solidFill>
                  <a:srgbClr val="231F20"/>
                </a:solidFill>
              </a:rPr>
              <a:t>. </a:t>
            </a:r>
            <a:r>
              <a:rPr lang="en-GB" sz="1250" b="0" i="0" u="none" strike="noStrike" baseline="0" dirty="0">
                <a:solidFill>
                  <a:srgbClr val="231F20"/>
                </a:solidFill>
                <a:hlinkClick r:id="rId4"/>
              </a:rPr>
              <a:t>https://international.blogs.ouest-france.fr/archive/2017/09/29/macron-sorbonne-verbatim-europe-18583.html</a:t>
            </a:r>
            <a:r>
              <a:rPr lang="en-GB" sz="1250" b="0" i="0" u="none" strike="noStrike" baseline="0" dirty="0">
                <a:solidFill>
                  <a:srgbClr val="231F20"/>
                </a:solidFill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b="0" i="0" u="none" strike="noStrike" baseline="0" dirty="0">
                <a:solidFill>
                  <a:srgbClr val="231F20"/>
                </a:solidFill>
              </a:rPr>
              <a:t>Educational Transitions and Change (ETC) Research Group. (2011). </a:t>
            </a:r>
            <a:r>
              <a:rPr lang="en-GB" sz="1250" b="0" i="1" u="none" strike="noStrike" baseline="0" dirty="0">
                <a:solidFill>
                  <a:srgbClr val="231F20"/>
                </a:solidFill>
              </a:rPr>
              <a:t>Transition to school: Position statement. </a:t>
            </a:r>
            <a:r>
              <a:rPr lang="en-GB" sz="1250" b="0" i="0" u="none" strike="noStrike" baseline="0" dirty="0">
                <a:solidFill>
                  <a:srgbClr val="231F20"/>
                </a:solidFill>
              </a:rPr>
              <a:t>Albury-Wodonga: Research Institute for Professional Practice, Learning and Education, Charles Sturt University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dirty="0"/>
              <a:t>EHEA. (2020). </a:t>
            </a:r>
            <a:r>
              <a:rPr lang="en-GB" sz="1250" i="1" dirty="0"/>
              <a:t>Rome Ministerial Communiqué. </a:t>
            </a:r>
            <a:r>
              <a:rPr lang="en-GB" sz="1250" dirty="0">
                <a:hlinkClick r:id="rId5"/>
              </a:rPr>
              <a:t>http://www.ehea.info/Upload/Rome_Ministerial_Communique.pdf</a:t>
            </a:r>
            <a:r>
              <a:rPr lang="en-GB" sz="1250" dirty="0"/>
              <a:t>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dirty="0"/>
              <a:t>EHEA. (2018). </a:t>
            </a:r>
            <a:r>
              <a:rPr lang="en-GB" sz="1250" i="1" dirty="0"/>
              <a:t>Paris Communiqué. </a:t>
            </a:r>
            <a:r>
              <a:rPr lang="en-GB" sz="1250" dirty="0">
                <a:hlinkClick r:id="rId6"/>
              </a:rPr>
              <a:t>https://www.ehea.info/Upload/document/ministerial_declarations/EHEAParis2018_Communique_final_952771.pdf</a:t>
            </a:r>
            <a:r>
              <a:rPr lang="en-GB" sz="1250" dirty="0"/>
              <a:t>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dirty="0"/>
              <a:t>EUA. (2021). </a:t>
            </a:r>
            <a:r>
              <a:rPr lang="en-GB" sz="1250" i="1" dirty="0"/>
              <a:t>Universities without walls: A vision for 2030. </a:t>
            </a:r>
            <a:r>
              <a:rPr lang="en-GB" sz="1250" dirty="0"/>
              <a:t>European University Association. </a:t>
            </a:r>
            <a:r>
              <a:rPr lang="en-GB" sz="1250" dirty="0">
                <a:hlinkClick r:id="rId7"/>
              </a:rPr>
              <a:t>https://eua.eu/resources/publications/957:universities-without-walls-%E2%80%93-eua%E2%80%99s-vision-for-europe%E2%80%99s-universities-in-2030.htm</a:t>
            </a:r>
            <a:r>
              <a:rPr lang="en-GB" sz="1250" dirty="0"/>
              <a:t>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dirty="0"/>
              <a:t>European Commission. (2021). </a:t>
            </a:r>
            <a:r>
              <a:rPr lang="en-GB" sz="1250" i="1" dirty="0"/>
              <a:t>A European approach to micro-credentials. Output of the Micro-credentials Higher Education Consultation Group: Final Report. </a:t>
            </a:r>
            <a:r>
              <a:rPr lang="en-GB" sz="1250" dirty="0"/>
              <a:t>Publications Office. </a:t>
            </a:r>
            <a:r>
              <a:rPr lang="en-GB" sz="1250" dirty="0">
                <a:hlinkClick r:id="rId8"/>
              </a:rPr>
              <a:t>https://doi.org/10.2766/30863</a:t>
            </a:r>
            <a:r>
              <a:rPr lang="en-GB" sz="1250" dirty="0"/>
              <a:t>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b="0" i="0" u="none" strike="noStrike" baseline="0" dirty="0">
                <a:solidFill>
                  <a:srgbClr val="231F20"/>
                </a:solidFill>
              </a:rPr>
              <a:t>International Commission on the Futures of Education. (2021). </a:t>
            </a:r>
            <a:r>
              <a:rPr lang="en-GB" sz="1250" b="0" i="1" u="none" strike="noStrike" baseline="0" dirty="0">
                <a:solidFill>
                  <a:srgbClr val="231F20"/>
                </a:solidFill>
              </a:rPr>
              <a:t>Reimagining our futures together: a new social contract for education. </a:t>
            </a:r>
            <a:r>
              <a:rPr lang="en-GB" sz="1250" b="0" i="0" u="none" strike="noStrike" baseline="0" dirty="0">
                <a:solidFill>
                  <a:srgbClr val="231F20"/>
                </a:solidFill>
              </a:rPr>
              <a:t>UNESCO. </a:t>
            </a:r>
            <a:r>
              <a:rPr lang="en-GB" sz="1250" b="0" i="0" u="none" strike="noStrike" baseline="0" dirty="0">
                <a:solidFill>
                  <a:srgbClr val="231F20"/>
                </a:solidFill>
                <a:hlinkClick r:id="rId9"/>
              </a:rPr>
              <a:t>https://doi.org/10.54675/ASRB4722</a:t>
            </a:r>
            <a:r>
              <a:rPr lang="en-GB" sz="1250" b="0" i="0" u="none" strike="noStrike" baseline="0" dirty="0">
                <a:solidFill>
                  <a:srgbClr val="231F20"/>
                </a:solidFill>
              </a:rPr>
              <a:t>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dirty="0" err="1"/>
              <a:t>Iucu</a:t>
            </a:r>
            <a:r>
              <a:rPr lang="en-GB" sz="1250" dirty="0"/>
              <a:t>, R., &amp; </a:t>
            </a:r>
            <a:r>
              <a:rPr lang="en-GB" sz="1250" dirty="0" err="1"/>
              <a:t>Cartis</a:t>
            </a:r>
            <a:r>
              <a:rPr lang="en-GB" sz="1250" dirty="0"/>
              <a:t>, A. (2022). </a:t>
            </a:r>
            <a:r>
              <a:rPr lang="en-GB" sz="1250" i="1" dirty="0"/>
              <a:t>CIVIS Micro-credentials &amp; micro-programmes</a:t>
            </a:r>
            <a:r>
              <a:rPr lang="en-GB" sz="1250" dirty="0"/>
              <a:t> [PowerPoint]. </a:t>
            </a:r>
            <a:r>
              <a:rPr lang="en-GB" sz="1250" dirty="0">
                <a:hlinkClick r:id="rId10"/>
              </a:rPr>
              <a:t>https://www.slideshare.net/AlexandruMihaiCari/civis-microcredentials-microprogrammes-r-iucu-a-cartis-2022</a:t>
            </a:r>
            <a:r>
              <a:rPr lang="en-GB" sz="1250" dirty="0"/>
              <a:t>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dirty="0" err="1"/>
              <a:t>Kucin</a:t>
            </a:r>
            <a:r>
              <a:rPr lang="en-GB" sz="1250" dirty="0"/>
              <a:t>, S. (2023). How can mentoring be helpful to me? New EMCC Global definition of Mentoring. </a:t>
            </a:r>
            <a:r>
              <a:rPr lang="en-GB" sz="1250" i="1" dirty="0"/>
              <a:t>Mentoring Culture. </a:t>
            </a:r>
            <a:r>
              <a:rPr lang="en-GB" sz="1250" dirty="0">
                <a:hlinkClick r:id="rId11"/>
              </a:rPr>
              <a:t>https://mentoring-culture.com/how-can-mentoring-be-helpful-to-me/</a:t>
            </a:r>
            <a:r>
              <a:rPr lang="en-GB" sz="1250" dirty="0"/>
              <a:t> </a:t>
            </a:r>
            <a:endParaRPr lang="en-GB" sz="1250" b="0" i="0" u="none" strike="noStrike" baseline="0" dirty="0">
              <a:solidFill>
                <a:srgbClr val="231F20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dirty="0">
                <a:solidFill>
                  <a:srgbClr val="231F20"/>
                </a:solidFill>
              </a:rPr>
              <a:t>OECD. (2020). </a:t>
            </a:r>
            <a:r>
              <a:rPr lang="en-GB" sz="1250" i="1" dirty="0">
                <a:solidFill>
                  <a:srgbClr val="231F20"/>
                </a:solidFill>
              </a:rPr>
              <a:t>Back to the Future of Education: Four OECD Scenarios for Schooling, Educational Research and Innovation. </a:t>
            </a:r>
            <a:r>
              <a:rPr lang="en-GB" sz="1250" dirty="0">
                <a:solidFill>
                  <a:srgbClr val="231F20"/>
                </a:solidFill>
              </a:rPr>
              <a:t>OECD Publishing. </a:t>
            </a:r>
            <a:r>
              <a:rPr lang="en-GB" sz="1250" dirty="0">
                <a:solidFill>
                  <a:srgbClr val="231F20"/>
                </a:solidFill>
                <a:hlinkClick r:id="rId12"/>
              </a:rPr>
              <a:t>https://doi.org/10.1787/178ef527-en</a:t>
            </a:r>
            <a:r>
              <a:rPr lang="en-GB" sz="1250" dirty="0">
                <a:solidFill>
                  <a:srgbClr val="231F20"/>
                </a:solidFill>
              </a:rPr>
              <a:t> </a:t>
            </a:r>
            <a:endParaRPr lang="en-GB" sz="1250" dirty="0"/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dirty="0"/>
              <a:t>UNESCO. (2022). </a:t>
            </a:r>
            <a:r>
              <a:rPr lang="en-GB" sz="1250" i="1" dirty="0"/>
              <a:t>Towards a common definition of micro-credentials. </a:t>
            </a:r>
            <a:r>
              <a:rPr lang="en-GB" sz="1250" dirty="0"/>
              <a:t>UNESCO. </a:t>
            </a:r>
            <a:r>
              <a:rPr lang="en-GB" sz="1250" dirty="0">
                <a:hlinkClick r:id="rId13"/>
              </a:rPr>
              <a:t>https://unesdoc.unesco.org/ark:/48223/pf0000381668</a:t>
            </a:r>
            <a:r>
              <a:rPr lang="en-GB" sz="1250" dirty="0"/>
              <a:t>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250" dirty="0" err="1"/>
              <a:t>Vasinis</a:t>
            </a:r>
            <a:r>
              <a:rPr lang="en-GB" sz="1250" dirty="0"/>
              <a:t>, A. (2020). 5 Ways to Make Learning, Unlearning &amp; Relearning a part of your life. </a:t>
            </a:r>
            <a:r>
              <a:rPr lang="en-GB" sz="1250" i="1" dirty="0"/>
              <a:t>Medium. </a:t>
            </a:r>
            <a:r>
              <a:rPr lang="en-GB" sz="1250" dirty="0">
                <a:hlinkClick r:id="rId14"/>
              </a:rPr>
              <a:t>https://medium.com/brainsfeed/5-ways-to-make-learning-unlearning-relearning-a-part-of-your-life-e15a111441d3</a:t>
            </a:r>
            <a:r>
              <a:rPr lang="en-GB" sz="12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10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NESCO Chair Newsletter February 2022 Education as a social contract with  #Sustainability4Ed">
            <a:extLst>
              <a:ext uri="{FF2B5EF4-FFF2-40B4-BE49-F238E27FC236}">
                <a16:creationId xmlns:a16="http://schemas.microsoft.com/office/drawing/2014/main" id="{650230B2-CCC8-704C-D711-D434A71D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2" y="1717084"/>
            <a:ext cx="6558455" cy="348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7321FCFC-714B-8D98-0D61-1E45E6046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5"/>
            <a:ext cx="3794234" cy="1708609"/>
          </a:xfrm>
          <a:prstGeom prst="rect">
            <a:avLst/>
          </a:prstGeom>
        </p:spPr>
      </p:pic>
      <p:sp>
        <p:nvSpPr>
          <p:cNvPr id="12" name="Flowchart: Alternate Process 3">
            <a:extLst>
              <a:ext uri="{FF2B5EF4-FFF2-40B4-BE49-F238E27FC236}">
                <a16:creationId xmlns:a16="http://schemas.microsoft.com/office/drawing/2014/main" id="{BA8A680B-27F6-263E-5710-F52CF19A803D}"/>
              </a:ext>
            </a:extLst>
          </p:cNvPr>
          <p:cNvSpPr/>
          <p:nvPr/>
        </p:nvSpPr>
        <p:spPr>
          <a:xfrm>
            <a:off x="7559566" y="6492875"/>
            <a:ext cx="4632434" cy="365125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UNESCO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2021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3F03C-51E9-6A5E-A3DE-E8367C2B0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284" y="581965"/>
            <a:ext cx="3920327" cy="5537316"/>
          </a:xfrm>
          <a:prstGeom prst="rect">
            <a:avLst/>
          </a:prstGeom>
          <a:ln>
            <a:solidFill>
              <a:srgbClr val="7FB3C7"/>
            </a:solidFill>
          </a:ln>
        </p:spPr>
      </p:pic>
    </p:spTree>
    <p:extLst>
      <p:ext uri="{BB962C8B-B14F-4D97-AF65-F5344CB8AC3E}">
        <p14:creationId xmlns:p14="http://schemas.microsoft.com/office/powerpoint/2010/main" val="148993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Reimagining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our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future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together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- </a:t>
            </a:r>
          </a:p>
          <a:p>
            <a:pPr algn="ctr"/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a </a:t>
            </a:r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new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social contract for </a:t>
            </a:r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education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9F4DF7-202C-E670-DE93-3E8024EBDF64}"/>
              </a:ext>
            </a:extLst>
          </p:cNvPr>
          <p:cNvSpPr txBox="1">
            <a:spLocks/>
          </p:cNvSpPr>
          <p:nvPr/>
        </p:nvSpPr>
        <p:spPr>
          <a:xfrm>
            <a:off x="137649" y="347975"/>
            <a:ext cx="12015019" cy="966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27E2B-6994-E2A7-5864-EE09E7DFE3CD}"/>
              </a:ext>
            </a:extLst>
          </p:cNvPr>
          <p:cNvSpPr txBox="1"/>
          <p:nvPr/>
        </p:nvSpPr>
        <p:spPr>
          <a:xfrm>
            <a:off x="425668" y="1503423"/>
            <a:ext cx="113406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 </a:t>
            </a:r>
            <a:r>
              <a:rPr lang="en-US" sz="2800" b="1" dirty="0">
                <a:solidFill>
                  <a:srgbClr val="006790"/>
                </a:solidFill>
              </a:rPr>
              <a:t>transition  phase  between  preparation  and  professional  practice  </a:t>
            </a:r>
            <a:r>
              <a:rPr lang="en-US" sz="2800" dirty="0"/>
              <a:t>is  </a:t>
            </a:r>
            <a:r>
              <a:rPr lang="en-US" sz="2800" b="1" dirty="0">
                <a:solidFill>
                  <a:srgbClr val="006790"/>
                </a:solidFill>
              </a:rPr>
              <a:t>the  most  decisive  in  the  teaching professional life </a:t>
            </a:r>
            <a:r>
              <a:rPr lang="en-US" sz="2800" dirty="0"/>
              <a:t>and yet it is often neglected, both by policies and by the profession itself, and</a:t>
            </a:r>
            <a:r>
              <a:rPr lang="ro-RO" sz="2800" dirty="0"/>
              <a:t>,</a:t>
            </a:r>
            <a:r>
              <a:rPr lang="en-US" sz="2800" dirty="0"/>
              <a:t> as a result</a:t>
            </a:r>
            <a:r>
              <a:rPr lang="ro-RO" sz="2800" dirty="0"/>
              <a:t>,</a:t>
            </a:r>
            <a:r>
              <a:rPr lang="en-US" sz="2800" dirty="0"/>
              <a:t> </a:t>
            </a:r>
            <a:r>
              <a:rPr lang="ro-RO" sz="2800" dirty="0"/>
              <a:t>it </a:t>
            </a:r>
            <a:r>
              <a:rPr lang="ro-RO" sz="2800" dirty="0" err="1"/>
              <a:t>faces</a:t>
            </a:r>
            <a:r>
              <a:rPr lang="en-US" sz="2800" dirty="0"/>
              <a:t> the highest rates of attrition.</a:t>
            </a:r>
            <a:endParaRPr lang="ro-RO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o-RO" sz="2800" dirty="0"/>
              <a:t>I</a:t>
            </a:r>
            <a:r>
              <a:rPr lang="en-US" sz="2800" dirty="0"/>
              <a:t>n any profession, </a:t>
            </a:r>
            <a:r>
              <a:rPr lang="en-US" sz="2800" b="1" dirty="0">
                <a:solidFill>
                  <a:srgbClr val="006790"/>
                </a:solidFill>
              </a:rPr>
              <a:t>there is nothing more important than how new generations </a:t>
            </a:r>
            <a:r>
              <a:rPr lang="ro-RO" sz="2800" b="1" dirty="0">
                <a:solidFill>
                  <a:srgbClr val="006790"/>
                </a:solidFill>
              </a:rPr>
              <a:t>of </a:t>
            </a:r>
            <a:r>
              <a:rPr lang="ro-RO" sz="2800" b="1" dirty="0" err="1">
                <a:solidFill>
                  <a:srgbClr val="006790"/>
                </a:solidFill>
              </a:rPr>
              <a:t>teachers</a:t>
            </a:r>
            <a:r>
              <a:rPr lang="ro-RO" sz="2800" b="1" dirty="0">
                <a:solidFill>
                  <a:srgbClr val="006790"/>
                </a:solidFill>
              </a:rPr>
              <a:t> </a:t>
            </a:r>
            <a:r>
              <a:rPr lang="en-US" sz="2800" b="1" dirty="0">
                <a:solidFill>
                  <a:srgbClr val="006790"/>
                </a:solidFill>
              </a:rPr>
              <a:t>are welcomed and socialized</a:t>
            </a:r>
            <a:r>
              <a:rPr lang="en-US" sz="2800" dirty="0"/>
              <a:t>. Induction program</a:t>
            </a:r>
            <a:r>
              <a:rPr lang="ro-RO" sz="2800" dirty="0" err="1"/>
              <a:t>me</a:t>
            </a:r>
            <a:r>
              <a:rPr lang="en-US" sz="2800" dirty="0"/>
              <a:t>s should support novice teachers throughout their vital first years with collaborative  structures  to  plan  lessons  and  mentoring  from  more  experienced  colleagues.</a:t>
            </a:r>
            <a:endParaRPr lang="ro-RO" sz="2800" dirty="0"/>
          </a:p>
          <a:p>
            <a:pPr algn="just"/>
            <a:endParaRPr lang="ro-RO" sz="2600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UNESCO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2021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8502"/>
            <a:ext cx="3107585" cy="9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Reimagining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our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future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together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-</a:t>
            </a:r>
          </a:p>
          <a:p>
            <a:pPr algn="ctr"/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a </a:t>
            </a:r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new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social contract for </a:t>
            </a:r>
            <a:r>
              <a:rPr lang="ro-RO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education</a:t>
            </a:r>
            <a:r>
              <a:rPr lang="ro-RO" sz="3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9F4DF7-202C-E670-DE93-3E8024EBDF64}"/>
              </a:ext>
            </a:extLst>
          </p:cNvPr>
          <p:cNvSpPr txBox="1">
            <a:spLocks/>
          </p:cNvSpPr>
          <p:nvPr/>
        </p:nvSpPr>
        <p:spPr>
          <a:xfrm>
            <a:off x="137649" y="353510"/>
            <a:ext cx="12015019" cy="966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27E2B-6994-E2A7-5864-EE09E7DFE3CD}"/>
              </a:ext>
            </a:extLst>
          </p:cNvPr>
          <p:cNvSpPr txBox="1"/>
          <p:nvPr/>
        </p:nvSpPr>
        <p:spPr>
          <a:xfrm>
            <a:off x="525517" y="1673112"/>
            <a:ext cx="111409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best of these</a:t>
            </a:r>
            <a:r>
              <a:rPr lang="ro-RO" sz="2800" dirty="0"/>
              <a:t> </a:t>
            </a:r>
            <a:r>
              <a:rPr lang="ro-RO" sz="2800" dirty="0" err="1"/>
              <a:t>practices</a:t>
            </a:r>
            <a:r>
              <a:rPr lang="en-US" sz="2800" dirty="0"/>
              <a:t> prioritize mentorship and ensure the socialization of young teachers by </a:t>
            </a:r>
            <a:r>
              <a:rPr lang="en-US" sz="2800" dirty="0">
                <a:solidFill>
                  <a:srgbClr val="006790"/>
                </a:solidFill>
              </a:rPr>
              <a:t>providing </a:t>
            </a:r>
            <a:r>
              <a:rPr lang="en-US" sz="2800" b="1" dirty="0">
                <a:solidFill>
                  <a:srgbClr val="006790"/>
                </a:solidFill>
              </a:rPr>
              <a:t>an adequate  transition  </a:t>
            </a:r>
            <a:r>
              <a:rPr lang="en-US" sz="2800" dirty="0">
                <a:solidFill>
                  <a:srgbClr val="006790"/>
                </a:solidFill>
              </a:rPr>
              <a:t>between  periods  of  professional  development  and  professional  practice  </a:t>
            </a:r>
            <a:r>
              <a:rPr lang="en-US" sz="2800" dirty="0"/>
              <a:t>–  all  of  which  require  </a:t>
            </a:r>
            <a:r>
              <a:rPr lang="en-US" sz="2800" b="1" dirty="0">
                <a:solidFill>
                  <a:srgbClr val="006790"/>
                </a:solidFill>
              </a:rPr>
              <a:t>strong  collaboration  on  the  part  of  universities  and  teachers’  colleges.</a:t>
            </a:r>
            <a:endParaRPr lang="ro-RO" sz="2800" b="1" dirty="0">
              <a:solidFill>
                <a:srgbClr val="00679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Ongoing  </a:t>
            </a:r>
            <a:r>
              <a:rPr lang="en-US" sz="2800" b="1" dirty="0">
                <a:solidFill>
                  <a:srgbClr val="006790"/>
                </a:solidFill>
              </a:rPr>
              <a:t>contact  between  teachers  and  universities  </a:t>
            </a:r>
            <a:r>
              <a:rPr lang="en-US" sz="2800" dirty="0"/>
              <a:t>can  contribute  greatly  to  the  improvement  of  schools  and  processes  </a:t>
            </a:r>
            <a:r>
              <a:rPr lang="en-US" sz="2800" b="1" dirty="0">
                <a:solidFill>
                  <a:srgbClr val="006790"/>
                </a:solidFill>
              </a:rPr>
              <a:t>of  educational  transformation. </a:t>
            </a:r>
            <a:endParaRPr lang="ro-RO" sz="2800" b="1" dirty="0">
              <a:solidFill>
                <a:srgbClr val="006790"/>
              </a:solidFill>
            </a:endParaRPr>
          </a:p>
          <a:p>
            <a:pPr algn="just"/>
            <a:endParaRPr lang="ro-RO" sz="2600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UNESCO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2021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Imagine 1">
            <a:extLst>
              <a:ext uri="{FF2B5EF4-FFF2-40B4-BE49-F238E27FC236}">
                <a16:creationId xmlns:a16="http://schemas.microsoft.com/office/drawing/2014/main" id="{AA124CE8-511A-D854-6EE6-7DD86B904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8502"/>
            <a:ext cx="3107585" cy="9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7321FCFC-714B-8D98-0D61-1E45E6046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5"/>
            <a:ext cx="3794234" cy="1708609"/>
          </a:xfrm>
          <a:prstGeom prst="rect">
            <a:avLst/>
          </a:prstGeom>
        </p:spPr>
      </p:pic>
      <p:sp>
        <p:nvSpPr>
          <p:cNvPr id="12" name="Flowchart: Alternate Process 3">
            <a:extLst>
              <a:ext uri="{FF2B5EF4-FFF2-40B4-BE49-F238E27FC236}">
                <a16:creationId xmlns:a16="http://schemas.microsoft.com/office/drawing/2014/main" id="{BA8A680B-27F6-263E-5710-F52CF19A803D}"/>
              </a:ext>
            </a:extLst>
          </p:cNvPr>
          <p:cNvSpPr/>
          <p:nvPr/>
        </p:nvSpPr>
        <p:spPr>
          <a:xfrm>
            <a:off x="7559566" y="6492875"/>
            <a:ext cx="4632434" cy="365125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OECD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2020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A0BFC-78D2-0CBF-6091-084937D6E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66" y="345836"/>
            <a:ext cx="4468273" cy="59660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8C7825-B5B7-3ACF-28EC-C2CB15E48EE7}"/>
              </a:ext>
            </a:extLst>
          </p:cNvPr>
          <p:cNvGrpSpPr/>
          <p:nvPr/>
        </p:nvGrpSpPr>
        <p:grpSpPr>
          <a:xfrm>
            <a:off x="466277" y="2093370"/>
            <a:ext cx="6219876" cy="4074152"/>
            <a:chOff x="452526" y="2237748"/>
            <a:chExt cx="6219876" cy="40741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A86D44F-35F4-68E2-CC5C-6568A2F4D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766" r="15085" b="66981"/>
            <a:stretch/>
          </p:blipFill>
          <p:spPr>
            <a:xfrm>
              <a:off x="452526" y="2237748"/>
              <a:ext cx="5643474" cy="1708610"/>
            </a:xfrm>
            <a:prstGeom prst="rect">
              <a:avLst/>
            </a:prstGeom>
          </p:spPr>
        </p:pic>
        <p:pic>
          <p:nvPicPr>
            <p:cNvPr id="7" name="Picture 6" descr="A close-up of a school card&#10;&#10;Description automatically generated">
              <a:extLst>
                <a:ext uri="{FF2B5EF4-FFF2-40B4-BE49-F238E27FC236}">
                  <a16:creationId xmlns:a16="http://schemas.microsoft.com/office/drawing/2014/main" id="{1A82A22B-CE76-1AC7-5E27-AEB3DD9BE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050" y="3613389"/>
              <a:ext cx="4797352" cy="2698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09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F9AD2-D232-A486-8B09-F1A4573489DB}"/>
              </a:ext>
            </a:extLst>
          </p:cNvPr>
          <p:cNvSpPr/>
          <p:nvPr/>
        </p:nvSpPr>
        <p:spPr>
          <a:xfrm>
            <a:off x="0" y="281803"/>
            <a:ext cx="12192000" cy="966893"/>
          </a:xfrm>
          <a:prstGeom prst="rect">
            <a:avLst/>
          </a:prstGeom>
          <a:solidFill>
            <a:srgbClr val="006790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  <a:latin typeface="Arial Black" panose="020B0A04020102020204" pitchFamily="34" charset="0"/>
              </a:rPr>
              <a:t>Back </a:t>
            </a:r>
            <a:r>
              <a:rPr lang="ro-RO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to</a:t>
            </a:r>
            <a:r>
              <a:rPr lang="ro-RO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the</a:t>
            </a:r>
            <a:r>
              <a:rPr lang="ro-RO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o-RO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future</a:t>
            </a:r>
            <a:r>
              <a:rPr lang="ro-RO" sz="4000" dirty="0">
                <a:solidFill>
                  <a:schemeClr val="bg1"/>
                </a:solidFill>
                <a:latin typeface="Arial Black" panose="020B0A04020102020204" pitchFamily="34" charset="0"/>
              </a:rPr>
              <a:t> of </a:t>
            </a:r>
            <a:r>
              <a:rPr lang="ro-RO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education</a:t>
            </a:r>
            <a:r>
              <a:rPr lang="ro-RO" sz="4000" dirty="0">
                <a:solidFill>
                  <a:schemeClr val="bg1"/>
                </a:solidFill>
                <a:latin typeface="Arial Black" panose="020B0A04020102020204" pitchFamily="34" charset="0"/>
              </a:rPr>
              <a:t>, OECD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9F4DF7-202C-E670-DE93-3E8024EBDF64}"/>
              </a:ext>
            </a:extLst>
          </p:cNvPr>
          <p:cNvSpPr txBox="1">
            <a:spLocks/>
          </p:cNvSpPr>
          <p:nvPr/>
        </p:nvSpPr>
        <p:spPr>
          <a:xfrm>
            <a:off x="137649" y="487727"/>
            <a:ext cx="12015019" cy="7236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EB75B9-0909-F53E-B15B-E58E484D1CFF}"/>
              </a:ext>
            </a:extLst>
          </p:cNvPr>
          <p:cNvSpPr/>
          <p:nvPr/>
        </p:nvSpPr>
        <p:spPr>
          <a:xfrm>
            <a:off x="7561006" y="6488667"/>
            <a:ext cx="4719482" cy="369332"/>
          </a:xfrm>
          <a:prstGeom prst="flowChartAlternateProcess">
            <a:avLst/>
          </a:prstGeom>
          <a:solidFill>
            <a:srgbClr val="BFD9E3"/>
          </a:solidFill>
          <a:ln>
            <a:solidFill>
              <a:srgbClr val="006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36281-11F3-CD3E-6E9A-3ABD91403201}"/>
              </a:ext>
            </a:extLst>
          </p:cNvPr>
          <p:cNvSpPr txBox="1"/>
          <p:nvPr/>
        </p:nvSpPr>
        <p:spPr>
          <a:xfrm>
            <a:off x="7688825" y="6488667"/>
            <a:ext cx="4463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rgbClr val="006790"/>
                </a:solidFill>
                <a:latin typeface="Arial Rounded MT Bold" panose="020F0704030504030204" pitchFamily="34" charset="0"/>
              </a:rPr>
              <a:t>OECD</a:t>
            </a:r>
            <a:r>
              <a:rPr lang="en-US" dirty="0">
                <a:solidFill>
                  <a:srgbClr val="006790"/>
                </a:solidFill>
                <a:latin typeface="Arial Rounded MT Bold" panose="020F0704030504030204" pitchFamily="34" charset="0"/>
              </a:rPr>
              <a:t>, 2020</a:t>
            </a:r>
            <a:endParaRPr lang="en-GB" dirty="0">
              <a:solidFill>
                <a:srgbClr val="00679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3D601F0-8237-F9A3-FA7F-D30F030A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2" y="6358660"/>
            <a:ext cx="1253203" cy="487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3F5CBA-1915-EDB8-70E9-A58F68B3B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15" y="1323150"/>
            <a:ext cx="10229970" cy="51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12885</TotalTime>
  <Words>2788</Words>
  <Application>Microsoft Office PowerPoint</Application>
  <PresentationFormat>Ecran lat</PresentationFormat>
  <Paragraphs>321</Paragraphs>
  <Slides>45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11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45</vt:i4>
      </vt:variant>
    </vt:vector>
  </HeadingPairs>
  <TitlesOfParts>
    <vt:vector size="57" baseType="lpstr">
      <vt:lpstr>Arial</vt:lpstr>
      <vt:lpstr>Arial Black</vt:lpstr>
      <vt:lpstr>Arial Rounded MT Bold</vt:lpstr>
      <vt:lpstr>Calibri</vt:lpstr>
      <vt:lpstr>Calibri Light</vt:lpstr>
      <vt:lpstr>Cambria</vt:lpstr>
      <vt:lpstr>Open Sans</vt:lpstr>
      <vt:lpstr>Roboto</vt:lpstr>
      <vt:lpstr>Roboto Black</vt:lpstr>
      <vt:lpstr>Roboto Slab</vt:lpstr>
      <vt:lpstr>verdana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Sorbonne 2017 – E. Macron “Initiative for Europe”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ALEXANDRU-MIHAI CARTIS</dc:creator>
  <cp:lastModifiedBy>ROMITA IUCU</cp:lastModifiedBy>
  <cp:revision>70</cp:revision>
  <dcterms:created xsi:type="dcterms:W3CDTF">2022-06-12T19:05:07Z</dcterms:created>
  <dcterms:modified xsi:type="dcterms:W3CDTF">2023-11-08T08:29:50Z</dcterms:modified>
</cp:coreProperties>
</file>